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44"/>
  </p:handoutMasterIdLst>
  <p:sldIdLst>
    <p:sldId id="460" r:id="rId3"/>
    <p:sldId id="257" r:id="rId4"/>
    <p:sldId id="280" r:id="rId5"/>
    <p:sldId id="358" r:id="rId6"/>
    <p:sldId id="366" r:id="rId7"/>
    <p:sldId id="340" r:id="rId8"/>
    <p:sldId id="370" r:id="rId9"/>
    <p:sldId id="371" r:id="rId10"/>
    <p:sldId id="408" r:id="rId11"/>
    <p:sldId id="522" r:id="rId12"/>
    <p:sldId id="524" r:id="rId13"/>
    <p:sldId id="409" r:id="rId14"/>
    <p:sldId id="410" r:id="rId15"/>
    <p:sldId id="411" r:id="rId16"/>
    <p:sldId id="412" r:id="rId17"/>
    <p:sldId id="413" r:id="rId18"/>
    <p:sldId id="556" r:id="rId19"/>
    <p:sldId id="414" r:id="rId20"/>
    <p:sldId id="415" r:id="rId21"/>
    <p:sldId id="416" r:id="rId22"/>
    <p:sldId id="417" r:id="rId23"/>
    <p:sldId id="418" r:id="rId24"/>
    <p:sldId id="419" r:id="rId25"/>
    <p:sldId id="420" r:id="rId26"/>
    <p:sldId id="580" r:id="rId27"/>
    <p:sldId id="421" r:id="rId28"/>
    <p:sldId id="422" r:id="rId29"/>
    <p:sldId id="423" r:id="rId30"/>
    <p:sldId id="424" r:id="rId31"/>
    <p:sldId id="425" r:id="rId32"/>
    <p:sldId id="426" r:id="rId33"/>
    <p:sldId id="427" r:id="rId34"/>
    <p:sldId id="428" r:id="rId35"/>
    <p:sldId id="429" r:id="rId36"/>
    <p:sldId id="430" r:id="rId37"/>
    <p:sldId id="431" r:id="rId38"/>
    <p:sldId id="432" r:id="rId39"/>
    <p:sldId id="433" r:id="rId40"/>
    <p:sldId id="551" r:id="rId41"/>
    <p:sldId id="554" r:id="rId42"/>
    <p:sldId id="268" r:id="rId43"/>
  </p:sldIdLst>
  <p:sldSz cx="12198350" cy="6859270"/>
  <p:notesSz cx="6858000" cy="9144000"/>
  <p:embeddedFontLst>
    <p:embeddedFont>
      <p:font typeface="微软雅黑" panose="020B0503020204020204" pitchFamily="34" charset="-122"/>
      <p:regular r:id="rId48"/>
    </p:embeddedFont>
    <p:embeddedFont>
      <p:font typeface="Microsoft YaHei UI" panose="020B0503020204020204" pitchFamily="18" charset="-122"/>
      <p:regular r:id="rId49"/>
    </p:embeddedFont>
    <p:embeddedFont>
      <p:font typeface="汉仪李国兴行楷简" panose="00020600040101010101" charset="-122"/>
      <p:regular r:id="rId50"/>
    </p:embeddedFont>
    <p:embeddedFont>
      <p:font typeface="等线" panose="02010600030101010101" charset="-122"/>
      <p:regular r:id="rId51"/>
    </p:embeddedFont>
  </p:embeddedFontLst>
  <p:custDataLst>
    <p:tags r:id="rId52"/>
  </p:custDataLst>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928" userDrawn="1">
          <p15:clr>
            <a:srgbClr val="A4A3A4"/>
          </p15:clr>
        </p15:guide>
        <p15:guide id="3" pos="857" userDrawn="1">
          <p15:clr>
            <a:srgbClr val="A4A3A4"/>
          </p15:clr>
        </p15:guide>
        <p15:guide id="4" pos="37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D8D"/>
    <a:srgbClr val="3E5CCC"/>
    <a:srgbClr val="92D050"/>
    <a:srgbClr val="3A4187"/>
    <a:srgbClr val="8C9EE0"/>
    <a:srgbClr val="28A7E1"/>
    <a:srgbClr val="1A8ABC"/>
    <a:srgbClr val="A4B3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5681" autoAdjust="0"/>
  </p:normalViewPr>
  <p:slideViewPr>
    <p:cSldViewPr showGuides="1">
      <p:cViewPr varScale="1">
        <p:scale>
          <a:sx n="53" d="100"/>
          <a:sy n="53" d="100"/>
        </p:scale>
        <p:origin x="-1074" y="-84"/>
      </p:cViewPr>
      <p:guideLst>
        <p:guide orient="horz" pos="2160"/>
        <p:guide orient="horz" pos="2928"/>
        <p:guide pos="857"/>
        <p:guide pos="370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3" d="100"/>
          <a:sy n="73" d="100"/>
        </p:scale>
        <p:origin x="2852" y="3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gs" Target="tags/tag13.xml"/><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3.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3648A5-1AAC-44C2-A860-4F80AF8A9A2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4BE859-46AC-4E08-A9B0-A4992BE5FD0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endParaRPr lang="en-US" dirty="0"/>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835" indent="0" algn="ctr">
              <a:buNone/>
              <a:defRPr>
                <a:solidFill>
                  <a:schemeClr val="tx1">
                    <a:tint val="75000"/>
                  </a:schemeClr>
                </a:solidFill>
              </a:defRPr>
            </a:lvl3pPr>
            <a:lvl4pPr marL="1829435" indent="0" algn="ctr">
              <a:buNone/>
              <a:defRPr>
                <a:solidFill>
                  <a:schemeClr val="tx1">
                    <a:tint val="75000"/>
                  </a:schemeClr>
                </a:solidFill>
              </a:defRPr>
            </a:lvl4pPr>
            <a:lvl5pPr marL="2439035" indent="0" algn="ctr">
              <a:buNone/>
              <a:defRPr>
                <a:solidFill>
                  <a:schemeClr val="tx1">
                    <a:tint val="75000"/>
                  </a:schemeClr>
                </a:solidFill>
              </a:defRPr>
            </a:lvl5pPr>
            <a:lvl6pPr marL="3049270" indent="0" algn="ctr">
              <a:buNone/>
              <a:defRPr>
                <a:solidFill>
                  <a:schemeClr val="tx1">
                    <a:tint val="75000"/>
                  </a:schemeClr>
                </a:solidFill>
              </a:defRPr>
            </a:lvl6pPr>
            <a:lvl7pPr marL="3658870" indent="0" algn="ctr">
              <a:buNone/>
              <a:defRPr>
                <a:solidFill>
                  <a:schemeClr val="tx1">
                    <a:tint val="75000"/>
                  </a:schemeClr>
                </a:solidFill>
              </a:defRPr>
            </a:lvl7pPr>
            <a:lvl8pPr marL="4268470" indent="0" algn="ctr">
              <a:buNone/>
              <a:defRPr>
                <a:solidFill>
                  <a:schemeClr val="tx1">
                    <a:tint val="75000"/>
                  </a:schemeClr>
                </a:solidFill>
              </a:defRPr>
            </a:lvl8pPr>
            <a:lvl9pPr marL="4878705"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p>
            <a:r>
              <a:rPr lang="en-US" dirty="0"/>
              <a:t>Click to edit Master title style</a:t>
            </a:r>
            <a:endParaRPr lang="en-US" dirty="0"/>
          </a:p>
        </p:txBody>
      </p:sp>
      <p:sp>
        <p:nvSpPr>
          <p:cNvPr id="3" name="Content Placeholder 2"/>
          <p:cNvSpPr>
            <a:spLocks noGrp="1"/>
          </p:cNvSpPr>
          <p:nvPr>
            <p:ph idx="1"/>
          </p:nvPr>
        </p:nvSpPr>
        <p:spPr>
          <a:xfrm>
            <a:off x="609918" y="1143795"/>
            <a:ext cx="10978515" cy="5029200"/>
          </a:xfrm>
          <a:prstGeom prst="rect">
            <a:avLst/>
          </a:prstGeom>
        </p:spPr>
        <p:txBody>
          <a:bodyPr/>
          <a:lstStyle>
            <a:lvl1pPr marL="457200" indent="-457200">
              <a:lnSpc>
                <a:spcPct val="120000"/>
              </a:lnSpc>
              <a:buSzPct val="80000"/>
              <a:buFont typeface="Wingdings" panose="05000000000000000000"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p>
            <a:r>
              <a:rPr lang="en-US" dirty="0"/>
              <a:t>Click to edit Master title style</a:t>
            </a:r>
            <a:endParaRPr lang="en-US" dirty="0"/>
          </a:p>
        </p:txBody>
      </p:sp>
      <p:sp>
        <p:nvSpPr>
          <p:cNvPr id="3" name="Content Placeholder 2"/>
          <p:cNvSpPr>
            <a:spLocks noGrp="1"/>
          </p:cNvSpPr>
          <p:nvPr>
            <p:ph idx="1"/>
          </p:nvPr>
        </p:nvSpPr>
        <p:spPr>
          <a:xfrm>
            <a:off x="609918" y="1600994"/>
            <a:ext cx="10978515" cy="4572000"/>
          </a:xfrm>
          <a:prstGeom prst="rect">
            <a:avLst/>
          </a:prstGeom>
        </p:spPr>
        <p:txBody>
          <a:bodyPr/>
          <a:lstStyle>
            <a:lvl1pPr marL="457200" indent="-457200">
              <a:lnSpc>
                <a:spcPct val="120000"/>
              </a:lnSpc>
              <a:buSzPct val="80000"/>
              <a:buFont typeface="Wingdings" panose="05000000000000000000"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
        <p:nvSpPr>
          <p:cNvPr id="7" name="Content Placeholder 2"/>
          <p:cNvSpPr>
            <a:spLocks noGrp="1"/>
          </p:cNvSpPr>
          <p:nvPr>
            <p:ph idx="13"/>
          </p:nvPr>
        </p:nvSpPr>
        <p:spPr>
          <a:xfrm>
            <a:off x="841375" y="984137"/>
            <a:ext cx="10747058" cy="464458"/>
          </a:xfrm>
          <a:prstGeom prst="rect">
            <a:avLst/>
          </a:prstGeom>
        </p:spPr>
        <p:txBody>
          <a:bodyPr/>
          <a:lstStyle>
            <a:lvl1pPr marL="0" indent="0">
              <a:lnSpc>
                <a:spcPct val="120000"/>
              </a:lnSpc>
              <a:buSzPct val="80000"/>
              <a:buFont typeface="Wingdings" panose="05000000000000000000" pitchFamily="2" charset="2"/>
              <a:buNone/>
              <a:defRPr b="0">
                <a:solidFill>
                  <a:schemeClr val="tx1">
                    <a:lumMod val="95000"/>
                    <a:lumOff val="5000"/>
                  </a:schemeClr>
                </a:solidFill>
              </a:defRPr>
            </a:lvl1pPr>
          </a:lstStyle>
          <a:p>
            <a:pPr lvl="0"/>
            <a:r>
              <a:rPr lang="en-US" dirty="0"/>
              <a:t>Click to edit Master text styles</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6"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
        <p:nvSpPr>
          <p:cNvPr id="10" name="TextBox 1"/>
          <p:cNvSpPr txBox="1"/>
          <p:nvPr userDrawn="1"/>
        </p:nvSpPr>
        <p:spPr>
          <a:xfrm>
            <a:off x="2172326" y="711365"/>
            <a:ext cx="1359346" cy="886482"/>
          </a:xfrm>
          <a:prstGeom prst="rect">
            <a:avLst/>
          </a:prstGeom>
          <a:noFill/>
        </p:spPr>
        <p:txBody>
          <a:bodyPr wrap="none" lIns="0" tIns="0" rIns="0" bIns="60981" rtlCol="0">
            <a:spAutoFit/>
          </a:bodyPr>
          <a:lstStyle/>
          <a:p>
            <a:pPr>
              <a:lnSpc>
                <a:spcPts val="6935"/>
              </a:lnSpc>
            </a:pPr>
            <a:r>
              <a:rPr lang="zh-CN" altLang="en-US" sz="5300" dirty="0">
                <a:solidFill>
                  <a:srgbClr val="4197DF"/>
                </a:solidFill>
                <a:latin typeface="Microsoft YaHei UI" panose="020B0503020204020204" pitchFamily="18" charset="-122"/>
                <a:cs typeface="Microsoft YaHei UI" panose="020B0503020204020204" pitchFamily="18" charset="-122"/>
              </a:rPr>
              <a:t>内容</a:t>
            </a:r>
            <a:endParaRPr lang="en-US" altLang="zh-CN" sz="5300" dirty="0">
              <a:solidFill>
                <a:srgbClr val="4197DF"/>
              </a:solidFill>
              <a:latin typeface="Microsoft YaHei UI" panose="020B0503020204020204" pitchFamily="18" charset="-122"/>
              <a:cs typeface="Microsoft YaHei UI" panose="020B0503020204020204" pitchFamily="18" charset="-122"/>
            </a:endParaRPr>
          </a:p>
        </p:txBody>
      </p:sp>
      <p:sp>
        <p:nvSpPr>
          <p:cNvPr id="11" name="TextBox 1"/>
          <p:cNvSpPr txBox="1"/>
          <p:nvPr userDrawn="1"/>
        </p:nvSpPr>
        <p:spPr>
          <a:xfrm>
            <a:off x="2233987" y="1642914"/>
            <a:ext cx="1274388" cy="266761"/>
          </a:xfrm>
          <a:prstGeom prst="rect">
            <a:avLst/>
          </a:prstGeom>
          <a:noFill/>
        </p:spPr>
        <p:txBody>
          <a:bodyPr wrap="none" lIns="0" tIns="0" rIns="0" bIns="60981" rtlCol="0">
            <a:spAutoFit/>
          </a:bodyPr>
          <a:lstStyle/>
          <a:p>
            <a:pPr>
              <a:lnSpc>
                <a:spcPts val="1600"/>
              </a:lnSpc>
            </a:pPr>
            <a:r>
              <a:rPr lang="en-US" altLang="zh-CN" sz="1900" dirty="0">
                <a:solidFill>
                  <a:srgbClr val="4197DF"/>
                </a:solidFill>
                <a:latin typeface="Times New Roman" panose="02020603050405020304" pitchFamily="18" charset="0"/>
                <a:cs typeface="Times New Roman" panose="02020603050405020304" pitchFamily="18" charset="0"/>
              </a:rPr>
              <a:t>CONTENTS</a:t>
            </a:r>
            <a:endParaRPr lang="en-US" altLang="zh-CN" sz="1900" dirty="0">
              <a:solidFill>
                <a:srgbClr val="4197DF"/>
              </a:solidFill>
              <a:latin typeface="Times New Roman" panose="02020603050405020304" pitchFamily="18" charset="0"/>
              <a:cs typeface="Times New Roman" panose="02020603050405020304" pitchFamily="18" charset="0"/>
            </a:endParaRPr>
          </a:p>
        </p:txBody>
      </p:sp>
      <p:sp>
        <p:nvSpPr>
          <p:cNvPr id="12" name="TextBox 1"/>
          <p:cNvSpPr txBox="1"/>
          <p:nvPr userDrawn="1"/>
        </p:nvSpPr>
        <p:spPr>
          <a:xfrm>
            <a:off x="3567791" y="762794"/>
            <a:ext cx="718145" cy="946434"/>
          </a:xfrm>
          <a:prstGeom prst="rect">
            <a:avLst/>
          </a:prstGeom>
          <a:noFill/>
        </p:spPr>
        <p:txBody>
          <a:bodyPr wrap="none" lIns="0" tIns="0" rIns="0" bIns="60981" rtlCol="0">
            <a:spAutoFit/>
          </a:bodyPr>
          <a:lstStyle/>
          <a:p>
            <a:pPr>
              <a:lnSpc>
                <a:spcPts val="6935"/>
              </a:lnSpc>
            </a:pPr>
            <a:r>
              <a:rPr lang="zh-CN" altLang="en-US" sz="2800" dirty="0">
                <a:solidFill>
                  <a:srgbClr val="4197DF"/>
                </a:solidFill>
                <a:latin typeface="Microsoft YaHei UI" panose="020B0503020204020204" pitchFamily="18" charset="-122"/>
                <a:cs typeface="Microsoft YaHei UI" panose="020B0503020204020204" pitchFamily="18" charset="-122"/>
              </a:rPr>
              <a:t>导航</a:t>
            </a:r>
            <a:endParaRPr lang="en-US" altLang="zh-CN" sz="2800" dirty="0">
              <a:solidFill>
                <a:srgbClr val="4197DF"/>
              </a:solidFill>
              <a:latin typeface="Microsoft YaHei UI" panose="020B0503020204020204" pitchFamily="18" charset="-122"/>
              <a:cs typeface="Microsoft YaHei UI" panose="020B0503020204020204" pitchFamily="18" charset="-122"/>
            </a:endParaRPr>
          </a:p>
        </p:txBody>
      </p:sp>
      <p:sp>
        <p:nvSpPr>
          <p:cNvPr id="13" name="矩形 12"/>
          <p:cNvSpPr/>
          <p:nvPr userDrawn="1"/>
        </p:nvSpPr>
        <p:spPr>
          <a:xfrm>
            <a:off x="1571625" y="828675"/>
            <a:ext cx="488950" cy="985838"/>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en-US"/>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917" y="8477096"/>
            <a:ext cx="2846282" cy="486946"/>
          </a:xfrm>
          <a:prstGeom prst="rect">
            <a:avLst/>
          </a:prstGeom>
        </p:spPr>
        <p:txBody>
          <a:bodyPr vert="horz" lIns="121963" tIns="60981" rIns="121963" bIns="60981" rtlCol="0" anchor="ctr"/>
          <a:lstStyle>
            <a:lvl1pPr algn="l">
              <a:defRPr sz="16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4167770" y="8477096"/>
            <a:ext cx="3862811" cy="486946"/>
          </a:xfrm>
          <a:prstGeom prst="rect">
            <a:avLst/>
          </a:prstGeom>
        </p:spPr>
        <p:txBody>
          <a:bodyPr vert="horz" lIns="121963" tIns="60981" rIns="121963" bIns="60981"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42151" y="8477096"/>
            <a:ext cx="2846282" cy="486946"/>
          </a:xfrm>
          <a:prstGeom prst="rect">
            <a:avLst/>
          </a:prstGeom>
        </p:spPr>
        <p:txBody>
          <a:bodyPr vert="horz" lIns="121963" tIns="60981" rIns="121963" bIns="60981" rtlCol="0" anchor="ctr"/>
          <a:lstStyle>
            <a:lvl1pPr algn="r">
              <a:defRPr sz="1600">
                <a:solidFill>
                  <a:schemeClr val="tx1">
                    <a:tint val="75000"/>
                  </a:schemeClr>
                </a:solidFill>
              </a:defRPr>
            </a:lvl1pPr>
          </a:lstStyle>
          <a:p>
            <a:fld id="{B6F15528-21DE-4FAA-801E-634DDDAF4B2B}" type="slidenum">
              <a:rPr lang="en-US" smtClean="0"/>
            </a:fld>
            <a:endParaRPr lang="en-US"/>
          </a:p>
        </p:txBody>
      </p:sp>
      <p:sp>
        <p:nvSpPr>
          <p:cNvPr id="21" name="Text Placeholder 2"/>
          <p:cNvSpPr>
            <a:spLocks noGrp="1"/>
          </p:cNvSpPr>
          <p:nvPr>
            <p:ph type="body" idx="1"/>
          </p:nvPr>
        </p:nvSpPr>
        <p:spPr>
          <a:xfrm>
            <a:off x="609521" y="1143794"/>
            <a:ext cx="10971372" cy="5000369"/>
          </a:xfrm>
          <a:prstGeom prst="rect">
            <a:avLst/>
          </a:prstGeom>
        </p:spPr>
        <p:txBody>
          <a:bodyPr vert="horz" lIns="121917" tIns="60958" rIns="121917" bIns="6095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4" name="矩形 23"/>
          <p:cNvSpPr/>
          <p:nvPr/>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lvl="0" algn="ctr"/>
            <a:endParaRPr lang="zh-CN" altLang="en-US"/>
          </a:p>
        </p:txBody>
      </p:sp>
      <p:sp>
        <p:nvSpPr>
          <p:cNvPr id="25" name="矩形 24"/>
          <p:cNvSpPr/>
          <p:nvPr/>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280775" y="330107"/>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anose="020B0503020204020204" pitchFamily="34" charset="-122"/>
              <a:ea typeface="微软雅黑" panose="020B0503020204020204" pitchFamily="34" charset="-122"/>
            </a:endParaRPr>
          </a:p>
        </p:txBody>
      </p:sp>
      <p:sp>
        <p:nvSpPr>
          <p:cNvPr id="27" name="TextBox 15"/>
          <p:cNvSpPr txBox="1"/>
          <p:nvPr/>
        </p:nvSpPr>
        <p:spPr>
          <a:xfrm>
            <a:off x="11283362"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itchFamily="34" charset="-122"/>
                <a:ea typeface="Arial Unicode MS" pitchFamily="34" charset="-122"/>
                <a:cs typeface="Arial Unicode MS" pitchFamily="34" charset="-122"/>
              </a:rPr>
            </a:fld>
            <a:r>
              <a:rPr lang="zh-CN" altLang="en-US" sz="1600" dirty="0">
                <a:solidFill>
                  <a:schemeClr val="bg1"/>
                </a:solidFill>
                <a:latin typeface="Arial Unicode MS" pitchFamily="34" charset="-122"/>
                <a:ea typeface="Arial Unicode MS" pitchFamily="34" charset="-122"/>
                <a:cs typeface="Arial Unicode MS" pitchFamily="34" charset="-122"/>
              </a:rPr>
              <a:t> </a:t>
            </a:r>
            <a:endParaRPr lang="zh-CN" altLang="en-US" sz="1600" b="0" dirty="0">
              <a:solidFill>
                <a:schemeClr val="bg1"/>
              </a:solidFill>
              <a:latin typeface="Arial Unicode MS" pitchFamily="34" charset="-122"/>
              <a:ea typeface="Arial Unicode MS" pitchFamily="34" charset="-122"/>
              <a:cs typeface="Arial Unicode MS" pitchFamily="34" charset="-122"/>
            </a:endParaRPr>
          </a:p>
        </p:txBody>
      </p:sp>
      <p:sp>
        <p:nvSpPr>
          <p:cNvPr id="29" name="矩形 28"/>
          <p:cNvSpPr/>
          <p:nvPr/>
        </p:nvSpPr>
        <p:spPr>
          <a:xfrm>
            <a:off x="7013575" y="332656"/>
            <a:ext cx="3744672"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0" dirty="0" smtClean="0">
                <a:latin typeface="微软雅黑" panose="020B0503020204020204" pitchFamily="34" charset="-122"/>
                <a:ea typeface="微软雅黑" panose="020B0503020204020204" pitchFamily="34" charset="-122"/>
              </a:rPr>
              <a:t>项目</a:t>
            </a:r>
            <a:r>
              <a:rPr lang="en-US" altLang="zh-CN" sz="1800" b="0" dirty="0" smtClean="0">
                <a:latin typeface="微软雅黑" panose="020B0503020204020204" pitchFamily="34" charset="-122"/>
                <a:ea typeface="微软雅黑" panose="020B0503020204020204" pitchFamily="34" charset="-122"/>
              </a:rPr>
              <a:t>2</a:t>
            </a:r>
            <a:r>
              <a:rPr lang="zh-CN" altLang="en-US" sz="1800" b="0" dirty="0" smtClean="0">
                <a:latin typeface="微软雅黑" panose="020B0503020204020204" pitchFamily="34" charset="-122"/>
                <a:ea typeface="微软雅黑" panose="020B0503020204020204" pitchFamily="34" charset="-122"/>
              </a:rPr>
              <a:t> </a:t>
            </a:r>
            <a:r>
              <a:rPr lang="en-US" altLang="zh-CN" sz="1800" b="0" dirty="0">
                <a:latin typeface="微软雅黑" panose="020B0503020204020204" pitchFamily="34" charset="-122"/>
                <a:ea typeface="微软雅黑" panose="020B0503020204020204" pitchFamily="34" charset="-122"/>
              </a:rPr>
              <a:t>Linux</a:t>
            </a:r>
            <a:r>
              <a:rPr lang="zh-CN" altLang="en-US" sz="1800" b="0" dirty="0">
                <a:latin typeface="微软雅黑" panose="020B0503020204020204" pitchFamily="34" charset="-122"/>
                <a:ea typeface="微软雅黑" panose="020B0503020204020204" pitchFamily="34" charset="-122"/>
              </a:rPr>
              <a:t>常用命令</a:t>
            </a:r>
            <a:endParaRPr lang="zh-CN" altLang="en-US" sz="1800" b="0" dirty="0">
              <a:latin typeface="微软雅黑" panose="020B0503020204020204" pitchFamily="34" charset="-122"/>
              <a:ea typeface="微软雅黑" panose="020B0503020204020204" pitchFamily="34" charset="-122"/>
            </a:endParaRP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endParaRPr lang="en-US" dirty="0"/>
          </a:p>
        </p:txBody>
      </p:sp>
      <p:sp>
        <p:nvSpPr>
          <p:cNvPr id="40" name="等腰三角形 39">
            <a:hlinkClick r:id="" action="ppaction://hlinkshowjump?jump=previousslide"/>
          </p:cNvPr>
          <p:cNvSpPr/>
          <p:nvPr/>
        </p:nvSpPr>
        <p:spPr>
          <a:xfrm rot="5400000" flipH="1">
            <a:off x="3854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p:nvSpPr>
        <p:spPr>
          <a:xfrm rot="5400000" flipH="1">
            <a:off x="5251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p:nvSpPr>
        <p:spPr>
          <a:xfrm rot="5400000" flipH="1">
            <a:off x="65846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219200" rtl="0" eaLnBrk="1" latinLnBrk="0" hangingPunct="1">
        <a:spcBef>
          <a:spcPct val="0"/>
        </a:spcBef>
        <a:buNone/>
        <a:defRPr sz="2200" kern="1200">
          <a:solidFill>
            <a:schemeClr val="bg1"/>
          </a:solidFill>
          <a:latin typeface="+mj-lt"/>
          <a:ea typeface="+mj-ea"/>
          <a:cs typeface="+mj-cs"/>
        </a:defRPr>
      </a:lvl1pPr>
    </p:titleStyle>
    <p:bodyStyle>
      <a:lvl1pPr marL="457200" indent="-457200" algn="l" defTabSz="1219200"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200"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2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2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2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2.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18" name="TextBox 17"/>
          <p:cNvSpPr txBox="1"/>
          <p:nvPr/>
        </p:nvSpPr>
        <p:spPr>
          <a:xfrm>
            <a:off x="2517775" y="2515235"/>
            <a:ext cx="2460625" cy="860425"/>
          </a:xfrm>
          <a:prstGeom prst="rect">
            <a:avLst/>
          </a:prstGeom>
          <a:solidFill>
            <a:srgbClr val="28A7E1"/>
          </a:solidFill>
        </p:spPr>
        <p:txBody>
          <a:bodyPr wrap="square" lIns="121963" tIns="60981" rIns="121963" bIns="60981" rtlCol="0">
            <a:spAutoFit/>
          </a:bodyPr>
          <a:lstStyle/>
          <a:p>
            <a:pPr algn="ctr"/>
            <a:r>
              <a:rPr lang="zh-CN" sz="4800" dirty="0" smtClean="0">
                <a:solidFill>
                  <a:schemeClr val="bg1"/>
                </a:solidFill>
              </a:rPr>
              <a:t>项目</a:t>
            </a:r>
            <a:r>
              <a:rPr lang="en-US" altLang="zh-CN" sz="4800" dirty="0" smtClean="0">
                <a:solidFill>
                  <a:schemeClr val="bg1"/>
                </a:solidFill>
              </a:rPr>
              <a:t>2</a:t>
            </a:r>
            <a:r>
              <a:rPr lang="zh-CN" altLang="en-US" sz="4800" dirty="0" smtClean="0">
                <a:solidFill>
                  <a:schemeClr val="bg1"/>
                </a:solidFill>
              </a:rPr>
              <a:t> </a:t>
            </a:r>
            <a:endParaRPr lang="zh-CN" altLang="en-US" sz="4800" dirty="0">
              <a:solidFill>
                <a:schemeClr val="bg1"/>
              </a:solidFill>
            </a:endParaRPr>
          </a:p>
        </p:txBody>
      </p:sp>
      <p:sp>
        <p:nvSpPr>
          <p:cNvPr id="19" name="TextBox 18"/>
          <p:cNvSpPr txBox="1"/>
          <p:nvPr/>
        </p:nvSpPr>
        <p:spPr>
          <a:xfrm>
            <a:off x="5260975" y="2576659"/>
            <a:ext cx="5512012" cy="737235"/>
          </a:xfrm>
          <a:prstGeom prst="rect">
            <a:avLst/>
          </a:prstGeom>
          <a:noFill/>
        </p:spPr>
        <p:txBody>
          <a:bodyPr wrap="square" lIns="121963" tIns="60981" rIns="121963" bIns="60981" rtlCol="0">
            <a:spAutoFit/>
          </a:bodyPr>
          <a:lstStyle/>
          <a:p>
            <a:r>
              <a:rPr lang="en-US" altLang="zh-CN" sz="4000" b="1" dirty="0">
                <a:solidFill>
                  <a:schemeClr val="bg1"/>
                </a:solidFill>
              </a:rPr>
              <a:t>Linux</a:t>
            </a:r>
            <a:r>
              <a:rPr lang="zh-CN" altLang="en-US" sz="4000" b="1" dirty="0">
                <a:solidFill>
                  <a:schemeClr val="bg1"/>
                </a:solidFill>
              </a:rPr>
              <a:t>常用命令</a:t>
            </a:r>
            <a:endParaRPr lang="zh-CN" altLang="en-US" sz="4000" b="1" dirty="0">
              <a:solidFill>
                <a:schemeClr val="bg1"/>
              </a:solidFill>
            </a:endParaRPr>
          </a:p>
        </p:txBody>
      </p:sp>
    </p:spTree>
  </p:cSld>
  <p:clrMapOvr>
    <a:masterClrMapping/>
  </p:clrMapOvr>
  <p:transition spd="slow">
    <p:wheel spokes="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984793" y="1829594"/>
            <a:ext cx="10372182" cy="553085"/>
          </a:xfrm>
          <a:prstGeom prst="rect">
            <a:avLst/>
          </a:prstGeom>
          <a:noFill/>
        </p:spPr>
        <p:txBody>
          <a:bodyPr wrap="square" rtlCol="0" anchor="t">
            <a:spAutoFit/>
          </a:bodyPr>
          <a:lstStyle/>
          <a:p>
            <a:pPr>
              <a:lnSpc>
                <a:spcPct val="150000"/>
              </a:lnSpc>
              <a:spcBef>
                <a:spcPts val="360"/>
              </a:spcBef>
              <a:spcAft>
                <a:spcPts val="240"/>
              </a:spcAft>
            </a:pPr>
            <a:r>
              <a:rPr lang="zh-CN" sz="2000" b="1" dirty="0">
                <a:solidFill>
                  <a:srgbClr val="4C6062"/>
                </a:solidFill>
                <a:latin typeface="微软雅黑" panose="020B0503020204020204" pitchFamily="34" charset="-122"/>
                <a:ea typeface="微软雅黑" panose="020B0503020204020204" pitchFamily="34" charset="-122"/>
              </a:rPr>
              <a:t>补充知识：</a:t>
            </a:r>
            <a:r>
              <a:rPr sz="2000" b="1" dirty="0">
                <a:solidFill>
                  <a:srgbClr val="4C6062"/>
                </a:solidFill>
                <a:latin typeface="微软雅黑" panose="020B0503020204020204" pitchFamily="34" charset="-122"/>
                <a:ea typeface="微软雅黑" panose="020B0503020204020204" pitchFamily="34" charset="-122"/>
              </a:rPr>
              <a:t>相对路径和绝对路径</a:t>
            </a:r>
            <a:endParaRPr lang="en-US" altLang="zh-CN" sz="2000" b="1"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11267" name="Rectangle 3"/>
          <p:cNvSpPr>
            <a:spLocks noGrp="1" noChangeArrowheads="1"/>
          </p:cNvSpPr>
          <p:nvPr>
            <p:ph idx="1"/>
            <p:custDataLst>
              <p:tags r:id="rId1"/>
            </p:custDataLst>
          </p:nvPr>
        </p:nvSpPr>
        <p:spPr>
          <a:xfrm>
            <a:off x="1527175" y="2763520"/>
            <a:ext cx="10978515" cy="3639185"/>
          </a:xfrm>
        </p:spPr>
        <p:txBody>
          <a:bodyPr rtlCol="0">
            <a:normAutofit lnSpcReduction="20000"/>
          </a:bodyPr>
          <a:p>
            <a:pPr fontAlgn="auto">
              <a:spcAft>
                <a:spcPts val="0"/>
              </a:spcAft>
              <a:defRPr/>
            </a:pPr>
            <a:r>
              <a:rPr sz="2000" dirty="0">
                <a:solidFill>
                  <a:srgbClr val="4C6062"/>
                </a:solidFill>
                <a:latin typeface="微软雅黑" panose="020B0503020204020204" pitchFamily="34" charset="-122"/>
                <a:ea typeface="微软雅黑" panose="020B0503020204020204" pitchFamily="34" charset="-122"/>
              </a:rPr>
              <a:t>路径（path）：系统寻找到某个文件或目录所需经过的一系列目录。分为：</a:t>
            </a:r>
            <a:endParaRPr sz="2000" dirty="0">
              <a:solidFill>
                <a:srgbClr val="4C6062"/>
              </a:solidFill>
              <a:latin typeface="微软雅黑" panose="020B0503020204020204" pitchFamily="34" charset="-122"/>
              <a:ea typeface="微软雅黑" panose="020B0503020204020204" pitchFamily="34" charset="-122"/>
            </a:endParaRPr>
          </a:p>
          <a:p>
            <a:pPr fontAlgn="auto">
              <a:spcAft>
                <a:spcPts val="0"/>
              </a:spcAft>
              <a:defRPr/>
            </a:pPr>
            <a:r>
              <a:rPr sz="2000" dirty="0">
                <a:solidFill>
                  <a:srgbClr val="4C6062"/>
                </a:solidFill>
                <a:latin typeface="微软雅黑" panose="020B0503020204020204" pitchFamily="34" charset="-122"/>
                <a:ea typeface="微软雅黑" panose="020B0503020204020204" pitchFamily="34" charset="-122"/>
              </a:rPr>
              <a:t>绝对路径：以“/”开头</a:t>
            </a:r>
            <a:endParaRPr sz="2000" dirty="0">
              <a:solidFill>
                <a:srgbClr val="4C6062"/>
              </a:solidFill>
              <a:latin typeface="微软雅黑" panose="020B0503020204020204" pitchFamily="34" charset="-122"/>
              <a:ea typeface="微软雅黑" panose="020B0503020204020204" pitchFamily="34" charset="-122"/>
            </a:endParaRPr>
          </a:p>
          <a:p>
            <a:pPr fontAlgn="auto">
              <a:spcAft>
                <a:spcPts val="0"/>
              </a:spcAft>
              <a:defRPr/>
            </a:pPr>
            <a:r>
              <a:rPr sz="2000" dirty="0">
                <a:solidFill>
                  <a:srgbClr val="4C6062"/>
                </a:solidFill>
                <a:latin typeface="微软雅黑" panose="020B0503020204020204" pitchFamily="34" charset="-122"/>
                <a:ea typeface="微软雅黑" panose="020B0503020204020204" pitchFamily="34" charset="-122"/>
              </a:rPr>
              <a:t>相对路径：以用户当前工作目录开始</a:t>
            </a:r>
            <a:endParaRPr sz="2000" dirty="0">
              <a:solidFill>
                <a:srgbClr val="4C6062"/>
              </a:solidFill>
              <a:latin typeface="微软雅黑" panose="020B0503020204020204" pitchFamily="34" charset="-122"/>
              <a:ea typeface="微软雅黑" panose="020B0503020204020204" pitchFamily="34" charset="-122"/>
            </a:endParaRPr>
          </a:p>
          <a:p>
            <a:pPr marL="0" indent="0" fontAlgn="auto">
              <a:spcAft>
                <a:spcPts val="0"/>
              </a:spcAft>
              <a:buNone/>
              <a:defRPr/>
            </a:pPr>
            <a:endParaRPr sz="2000" dirty="0">
              <a:solidFill>
                <a:srgbClr val="4C6062"/>
              </a:solidFill>
              <a:latin typeface="微软雅黑" panose="020B0503020204020204" pitchFamily="34" charset="-122"/>
              <a:ea typeface="微软雅黑" panose="020B0503020204020204" pitchFamily="34" charset="-122"/>
            </a:endParaRPr>
          </a:p>
          <a:p>
            <a:pPr marL="0" indent="0" fontAlgn="auto">
              <a:spcAft>
                <a:spcPts val="0"/>
              </a:spcAft>
              <a:buFont typeface="Arial" panose="020B0604020202020204" pitchFamily="34" charset="0"/>
              <a:buNone/>
              <a:defRPr/>
            </a:pPr>
            <a:r>
              <a:rPr sz="2000" dirty="0">
                <a:solidFill>
                  <a:srgbClr val="4C6062"/>
                </a:solidFill>
                <a:latin typeface="微软雅黑" panose="020B0503020204020204" pitchFamily="34" charset="-122"/>
                <a:ea typeface="微软雅黑" panose="020B0503020204020204" pitchFamily="34" charset="-122"/>
              </a:rPr>
              <a:t>提问：分别观察以下目录，是相对路径还是绝对路径</a:t>
            </a:r>
            <a:endParaRPr sz="2000" dirty="0">
              <a:solidFill>
                <a:srgbClr val="4C6062"/>
              </a:solidFill>
              <a:latin typeface="微软雅黑" panose="020B0503020204020204" pitchFamily="34" charset="-122"/>
              <a:ea typeface="微软雅黑" panose="020B0503020204020204" pitchFamily="34" charset="-122"/>
            </a:endParaRPr>
          </a:p>
          <a:p>
            <a:pPr marL="0" indent="0" fontAlgn="auto">
              <a:spcAft>
                <a:spcPts val="0"/>
              </a:spcAft>
              <a:buFont typeface="Arial" panose="020B0604020202020204" pitchFamily="34" charset="0"/>
              <a:buNone/>
              <a:defRPr/>
            </a:pPr>
            <a:r>
              <a:rPr sz="2000" dirty="0">
                <a:solidFill>
                  <a:srgbClr val="4C6062"/>
                </a:solidFill>
                <a:latin typeface="微软雅黑" panose="020B0503020204020204" pitchFamily="34" charset="-122"/>
                <a:ea typeface="微软雅黑" panose="020B0503020204020204" pitchFamily="34" charset="-122"/>
              </a:rPr>
              <a:t>/root, </a:t>
            </a:r>
            <a:r>
              <a:rPr lang="en-US" sz="2000" dirty="0">
                <a:solidFill>
                  <a:srgbClr val="4C6062"/>
                </a:solidFill>
                <a:latin typeface="微软雅黑" panose="020B0503020204020204" pitchFamily="34" charset="-122"/>
                <a:ea typeface="微软雅黑" panose="020B0503020204020204" pitchFamily="34" charset="-122"/>
              </a:rPr>
              <a:t>   AAA</a:t>
            </a:r>
            <a:r>
              <a:rPr sz="2000" dirty="0">
                <a:solidFill>
                  <a:srgbClr val="4C6062"/>
                </a:solidFill>
                <a:latin typeface="微软雅黑" panose="020B0503020204020204" pitchFamily="34" charset="-122"/>
                <a:ea typeface="微软雅黑" panose="020B0503020204020204" pitchFamily="34" charset="-122"/>
              </a:rPr>
              <a:t>/test, </a:t>
            </a:r>
            <a:r>
              <a:rPr lang="en-US" sz="2000" dirty="0">
                <a:solidFill>
                  <a:srgbClr val="4C6062"/>
                </a:solidFill>
                <a:latin typeface="微软雅黑" panose="020B0503020204020204" pitchFamily="34" charset="-122"/>
                <a:ea typeface="微软雅黑" panose="020B0503020204020204" pitchFamily="34" charset="-122"/>
              </a:rPr>
              <a:t>    </a:t>
            </a:r>
            <a:r>
              <a:rPr sz="2000" dirty="0">
                <a:solidFill>
                  <a:srgbClr val="4C6062"/>
                </a:solidFill>
                <a:latin typeface="微软雅黑" panose="020B0503020204020204" pitchFamily="34" charset="-122"/>
                <a:ea typeface="微软雅黑" panose="020B0503020204020204" pitchFamily="34" charset="-122"/>
              </a:rPr>
              <a:t>/aaa, </a:t>
            </a:r>
            <a:r>
              <a:rPr lang="en-US" sz="2000" dirty="0">
                <a:solidFill>
                  <a:srgbClr val="4C6062"/>
                </a:solidFill>
                <a:latin typeface="微软雅黑" panose="020B0503020204020204" pitchFamily="34" charset="-122"/>
                <a:ea typeface="微软雅黑" panose="020B0503020204020204" pitchFamily="34" charset="-122"/>
              </a:rPr>
              <a:t>    </a:t>
            </a:r>
            <a:r>
              <a:rPr sz="2000" dirty="0">
                <a:solidFill>
                  <a:srgbClr val="4C6062"/>
                </a:solidFill>
                <a:latin typeface="微软雅黑" panose="020B0503020204020204" pitchFamily="34" charset="-122"/>
                <a:ea typeface="微软雅黑" panose="020B0503020204020204" pitchFamily="34" charset="-122"/>
              </a:rPr>
              <a:t>/bbb/test, </a:t>
            </a:r>
            <a:r>
              <a:rPr lang="en-US" sz="2000" dirty="0">
                <a:solidFill>
                  <a:srgbClr val="4C6062"/>
                </a:solidFill>
                <a:latin typeface="微软雅黑" panose="020B0503020204020204" pitchFamily="34" charset="-122"/>
                <a:ea typeface="微软雅黑" panose="020B0503020204020204" pitchFamily="34" charset="-122"/>
              </a:rPr>
              <a:t>    </a:t>
            </a:r>
            <a:r>
              <a:rPr sz="2000" dirty="0">
                <a:solidFill>
                  <a:srgbClr val="4C6062"/>
                </a:solidFill>
                <a:latin typeface="微软雅黑" panose="020B0503020204020204" pitchFamily="34" charset="-122"/>
                <a:ea typeface="微软雅黑" panose="020B0503020204020204" pitchFamily="34" charset="-122"/>
              </a:rPr>
              <a:t>/opt/oracle, </a:t>
            </a:r>
            <a:r>
              <a:rPr lang="en-US" sz="2000" dirty="0">
                <a:solidFill>
                  <a:srgbClr val="4C6062"/>
                </a:solidFill>
                <a:latin typeface="微软雅黑" panose="020B0503020204020204" pitchFamily="34" charset="-122"/>
                <a:ea typeface="微软雅黑" panose="020B0503020204020204" pitchFamily="34" charset="-122"/>
              </a:rPr>
              <a:t>    </a:t>
            </a:r>
            <a:r>
              <a:rPr sz="2000" dirty="0">
                <a:solidFill>
                  <a:srgbClr val="4C6062"/>
                </a:solidFill>
                <a:latin typeface="微软雅黑" panose="020B0503020204020204" pitchFamily="34" charset="-122"/>
                <a:ea typeface="微软雅黑" panose="020B0503020204020204" pitchFamily="34" charset="-122"/>
              </a:rPr>
              <a:t>test</a:t>
            </a:r>
            <a:endParaRPr sz="2000" dirty="0">
              <a:solidFill>
                <a:srgbClr val="4C6062"/>
              </a:solidFill>
              <a:latin typeface="微软雅黑" panose="020B0503020204020204" pitchFamily="34" charset="-122"/>
              <a:ea typeface="微软雅黑" panose="020B0503020204020204" pitchFamily="34" charset="-122"/>
            </a:endParaRPr>
          </a:p>
        </p:txBody>
      </p:sp>
      <p:sp>
        <p:nvSpPr>
          <p:cNvPr id="5" name="矩形 4" descr="7b0a2020202022776f7264617274223a2022220a7d0a"/>
          <p:cNvSpPr/>
          <p:nvPr>
            <p:custDataLst>
              <p:tags r:id="rId2"/>
            </p:custDataLst>
          </p:nvPr>
        </p:nvSpPr>
        <p:spPr>
          <a:xfrm>
            <a:off x="5032375" y="1905635"/>
            <a:ext cx="1607820" cy="521970"/>
          </a:xfrm>
          <a:prstGeom prst="rect">
            <a:avLst/>
          </a:prstGeom>
          <a:noFill/>
          <a:ln>
            <a:noFill/>
          </a:ln>
        </p:spPr>
        <p:txBody>
          <a:bodyPr wrap="none" rtlCol="0" anchor="t">
            <a:spAutoFit/>
          </a:bodyPr>
          <a:p>
            <a:pPr algn="ctr"/>
            <a:r>
              <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rPr>
              <a:t>基础知识</a:t>
            </a:r>
            <a:endPar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984793" y="1829594"/>
            <a:ext cx="10372182" cy="553085"/>
          </a:xfrm>
          <a:prstGeom prst="rect">
            <a:avLst/>
          </a:prstGeom>
          <a:noFill/>
        </p:spPr>
        <p:txBody>
          <a:bodyPr wrap="square" rtlCol="0" anchor="t">
            <a:spAutoFit/>
          </a:bodyPr>
          <a:lstStyle/>
          <a:p>
            <a:pPr>
              <a:lnSpc>
                <a:spcPct val="150000"/>
              </a:lnSpc>
              <a:spcBef>
                <a:spcPts val="360"/>
              </a:spcBef>
              <a:spcAft>
                <a:spcPts val="240"/>
              </a:spcAft>
            </a:pPr>
            <a:r>
              <a:rPr lang="zh-CN" sz="2000" b="1" dirty="0">
                <a:solidFill>
                  <a:srgbClr val="4C6062"/>
                </a:solidFill>
                <a:latin typeface="微软雅黑" panose="020B0503020204020204" pitchFamily="34" charset="-122"/>
                <a:ea typeface="微软雅黑" panose="020B0503020204020204" pitchFamily="34" charset="-122"/>
              </a:rPr>
              <a:t>补充知识：</a:t>
            </a:r>
            <a:r>
              <a:rPr sz="2000" b="1" dirty="0">
                <a:solidFill>
                  <a:srgbClr val="4C6062"/>
                </a:solidFill>
                <a:latin typeface="微软雅黑" panose="020B0503020204020204" pitchFamily="34" charset="-122"/>
                <a:ea typeface="微软雅黑" panose="020B0503020204020204" pitchFamily="34" charset="-122"/>
              </a:rPr>
              <a:t>特殊目录符号</a:t>
            </a:r>
            <a:endParaRPr sz="2000" b="1"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11267" name="Rectangle 3"/>
          <p:cNvSpPr>
            <a:spLocks noGrp="1" noChangeArrowheads="1"/>
          </p:cNvSpPr>
          <p:nvPr>
            <p:ph idx="1"/>
            <p:custDataLst>
              <p:tags r:id="rId1"/>
            </p:custDataLst>
          </p:nvPr>
        </p:nvSpPr>
        <p:spPr>
          <a:xfrm>
            <a:off x="1527175" y="2763520"/>
            <a:ext cx="10978515" cy="2040890"/>
          </a:xfrm>
        </p:spPr>
        <p:txBody>
          <a:bodyPr rtlCol="0">
            <a:normAutofit lnSpcReduction="20000"/>
          </a:bodyPr>
          <a:p>
            <a:pPr fontAlgn="auto">
              <a:spcAft>
                <a:spcPts val="0"/>
              </a:spcAft>
              <a:defRPr/>
            </a:pPr>
            <a:r>
              <a:rPr dirty="0">
                <a:solidFill>
                  <a:srgbClr val="4C6062"/>
                </a:solidFill>
                <a:latin typeface="微软雅黑" panose="020B0503020204020204" pitchFamily="34" charset="-122"/>
                <a:ea typeface="微软雅黑" panose="020B0503020204020204" pitchFamily="34" charset="-122"/>
                <a:sym typeface="+mn-ea"/>
              </a:rPr>
              <a:t>“.”－－代表当前目录</a:t>
            </a:r>
            <a:endParaRPr sz="2000" dirty="0">
              <a:solidFill>
                <a:srgbClr val="4C6062"/>
              </a:solidFill>
              <a:latin typeface="微软雅黑" panose="020B0503020204020204" pitchFamily="34" charset="-122"/>
              <a:ea typeface="微软雅黑" panose="020B0503020204020204" pitchFamily="34" charset="-122"/>
            </a:endParaRPr>
          </a:p>
          <a:p>
            <a:pPr algn="l" fontAlgn="auto">
              <a:spcAft>
                <a:spcPts val="0"/>
              </a:spcAft>
              <a:buClrTx/>
              <a:defRPr/>
            </a:pPr>
            <a:r>
              <a:rPr sz="2000" dirty="0">
                <a:solidFill>
                  <a:srgbClr val="4C6062"/>
                </a:solidFill>
                <a:latin typeface="微软雅黑" panose="020B0503020204020204" pitchFamily="34" charset="-122"/>
                <a:ea typeface="微软雅黑" panose="020B0503020204020204" pitchFamily="34" charset="-122"/>
              </a:rPr>
              <a:t>“..”－－代表当前目录的父目录</a:t>
            </a:r>
            <a:endParaRPr sz="2000" dirty="0">
              <a:solidFill>
                <a:srgbClr val="4C6062"/>
              </a:solidFill>
              <a:latin typeface="微软雅黑" panose="020B0503020204020204" pitchFamily="34" charset="-122"/>
              <a:ea typeface="微软雅黑" panose="020B0503020204020204" pitchFamily="34" charset="-122"/>
            </a:endParaRPr>
          </a:p>
          <a:p>
            <a:pPr algn="l" fontAlgn="auto">
              <a:spcAft>
                <a:spcPts val="0"/>
              </a:spcAft>
              <a:buClrTx/>
              <a:defRPr/>
            </a:pPr>
            <a:r>
              <a:rPr sz="2000" dirty="0">
                <a:solidFill>
                  <a:srgbClr val="4C6062"/>
                </a:solidFill>
                <a:latin typeface="微软雅黑" panose="020B0503020204020204" pitchFamily="34" charset="-122"/>
                <a:ea typeface="微软雅黑" panose="020B0503020204020204" pitchFamily="34" charset="-122"/>
              </a:rPr>
              <a:t>“~”－－代表用户自己的根目录</a:t>
            </a:r>
            <a:endParaRPr sz="2000" dirty="0">
              <a:solidFill>
                <a:srgbClr val="4C6062"/>
              </a:solidFill>
              <a:latin typeface="微软雅黑" panose="020B0503020204020204" pitchFamily="34" charset="-122"/>
              <a:ea typeface="微软雅黑" panose="020B0503020204020204" pitchFamily="34" charset="-122"/>
            </a:endParaRPr>
          </a:p>
          <a:p>
            <a:pPr algn="l" fontAlgn="auto">
              <a:spcAft>
                <a:spcPts val="0"/>
              </a:spcAft>
              <a:buClrTx/>
              <a:defRPr/>
            </a:pPr>
            <a:r>
              <a:rPr sz="2000" dirty="0">
                <a:solidFill>
                  <a:srgbClr val="4C6062"/>
                </a:solidFill>
                <a:latin typeface="微软雅黑" panose="020B0503020204020204" pitchFamily="34" charset="-122"/>
                <a:ea typeface="微软雅黑" panose="020B0503020204020204" pitchFamily="34" charset="-122"/>
              </a:rPr>
              <a:t>“~user”－－代表user这个用户的根目录</a:t>
            </a:r>
            <a:endParaRPr sz="2000" dirty="0">
              <a:solidFill>
                <a:srgbClr val="4C6062"/>
              </a:solidFill>
              <a:latin typeface="微软雅黑" panose="020B0503020204020204" pitchFamily="34" charset="-122"/>
              <a:ea typeface="微软雅黑" panose="020B0503020204020204" pitchFamily="34" charset="-122"/>
            </a:endParaRPr>
          </a:p>
          <a:p>
            <a:pPr algn="l" fontAlgn="auto">
              <a:spcAft>
                <a:spcPts val="0"/>
              </a:spcAft>
              <a:buClrTx/>
              <a:defRPr/>
            </a:pPr>
            <a:r>
              <a:rPr sz="2000" dirty="0">
                <a:solidFill>
                  <a:srgbClr val="4C6062"/>
                </a:solidFill>
                <a:latin typeface="微软雅黑" panose="020B0503020204020204" pitchFamily="34" charset="-122"/>
                <a:ea typeface="微软雅黑" panose="020B0503020204020204" pitchFamily="34" charset="-122"/>
              </a:rPr>
              <a:t>“-”－－上次使用的目录</a:t>
            </a:r>
            <a:endParaRPr sz="20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556375" y="3216275"/>
            <a:ext cx="5715000" cy="3626485"/>
          </a:xfrm>
          <a:prstGeom prst="rect">
            <a:avLst/>
          </a:prstGeom>
          <a:noFill/>
        </p:spPr>
        <p:txBody>
          <a:bodyPr wrap="square" rtlCol="0">
            <a:noAutofit/>
          </a:bodyPr>
          <a:lstStyle/>
          <a:p>
            <a:r>
              <a:rPr lang="zh-CN" altLang="en-US" sz="2000" dirty="0">
                <a:solidFill>
                  <a:srgbClr val="4C6062"/>
                </a:solidFill>
                <a:latin typeface="微软雅黑" panose="020B0503020204020204" pitchFamily="34" charset="-122"/>
                <a:ea typeface="微软雅黑" panose="020B0503020204020204" pitchFamily="34" charset="-122"/>
              </a:rPr>
              <a:t>例如，要把</a:t>
            </a:r>
            <a:r>
              <a:rPr lang="en-US" altLang="zh-CN" sz="2000" dirty="0">
                <a:solidFill>
                  <a:srgbClr val="4C6062"/>
                </a:solidFill>
                <a:latin typeface="微软雅黑" panose="020B0503020204020204" pitchFamily="34" charset="-122"/>
                <a:ea typeface="微软雅黑" panose="020B0503020204020204" pitchFamily="34" charset="-122"/>
              </a:rPr>
              <a:t>file1</a:t>
            </a:r>
            <a:r>
              <a:rPr lang="zh-CN" altLang="en-US" sz="2000" dirty="0">
                <a:solidFill>
                  <a:srgbClr val="4C6062"/>
                </a:solidFill>
                <a:latin typeface="微软雅黑" panose="020B0503020204020204" pitchFamily="34" charset="-122"/>
                <a:ea typeface="微软雅黑" panose="020B0503020204020204" pitchFamily="34" charset="-122"/>
              </a:rPr>
              <a:t>和</a:t>
            </a:r>
            <a:r>
              <a:rPr lang="en-US" altLang="zh-CN" sz="2000" dirty="0">
                <a:solidFill>
                  <a:srgbClr val="4C6062"/>
                </a:solidFill>
                <a:latin typeface="微软雅黑" panose="020B0503020204020204" pitchFamily="34" charset="-122"/>
                <a:ea typeface="微软雅黑" panose="020B0503020204020204" pitchFamily="34" charset="-122"/>
              </a:rPr>
              <a:t>file2</a:t>
            </a:r>
            <a:r>
              <a:rPr lang="zh-CN" altLang="en-US" sz="2000" dirty="0">
                <a:solidFill>
                  <a:srgbClr val="4C6062"/>
                </a:solidFill>
                <a:latin typeface="微软雅黑" panose="020B0503020204020204" pitchFamily="34" charset="-122"/>
                <a:ea typeface="微软雅黑" panose="020B0503020204020204" pitchFamily="34" charset="-122"/>
              </a:rPr>
              <a:t>文件的内容合并为</a:t>
            </a:r>
            <a:r>
              <a:rPr lang="en-US" altLang="zh-CN" sz="2000" dirty="0">
                <a:solidFill>
                  <a:srgbClr val="4C6062"/>
                </a:solidFill>
                <a:latin typeface="微软雅黑" panose="020B0503020204020204" pitchFamily="34" charset="-122"/>
                <a:ea typeface="微软雅黑" panose="020B0503020204020204" pitchFamily="34" charset="-122"/>
              </a:rPr>
              <a:t>file3</a:t>
            </a:r>
            <a:r>
              <a:rPr lang="zh-CN" altLang="en-US" sz="2000" dirty="0">
                <a:solidFill>
                  <a:srgbClr val="4C6062"/>
                </a:solidFill>
                <a:latin typeface="微软雅黑" panose="020B0503020204020204" pitchFamily="34" charset="-122"/>
                <a:ea typeface="微软雅黑" panose="020B0503020204020204" pitchFamily="34" charset="-122"/>
              </a:rPr>
              <a:t>，且</a:t>
            </a:r>
            <a:r>
              <a:rPr lang="en-US" altLang="zh-CN" sz="2000" dirty="0">
                <a:solidFill>
                  <a:srgbClr val="4C6062"/>
                </a:solidFill>
                <a:latin typeface="微软雅黑" panose="020B0503020204020204" pitchFamily="34" charset="-122"/>
                <a:ea typeface="微软雅黑" panose="020B0503020204020204" pitchFamily="34" charset="-122"/>
              </a:rPr>
              <a:t>file2</a:t>
            </a:r>
            <a:r>
              <a:rPr lang="zh-CN" altLang="en-US" sz="2000" dirty="0">
                <a:solidFill>
                  <a:srgbClr val="4C6062"/>
                </a:solidFill>
                <a:latin typeface="微软雅黑" panose="020B0503020204020204" pitchFamily="34" charset="-122"/>
                <a:ea typeface="微软雅黑" panose="020B0503020204020204" pitchFamily="34" charset="-122"/>
              </a:rPr>
              <a:t>文件的内容在</a:t>
            </a:r>
            <a:r>
              <a:rPr lang="en-US" altLang="zh-CN" sz="2000" dirty="0">
                <a:solidFill>
                  <a:srgbClr val="4C6062"/>
                </a:solidFill>
                <a:latin typeface="微软雅黑" panose="020B0503020204020204" pitchFamily="34" charset="-122"/>
                <a:ea typeface="微软雅黑" panose="020B0503020204020204" pitchFamily="34" charset="-122"/>
              </a:rPr>
              <a:t>file1</a:t>
            </a:r>
            <a:r>
              <a:rPr lang="zh-CN" altLang="en-US" sz="2000" dirty="0">
                <a:solidFill>
                  <a:srgbClr val="4C6062"/>
                </a:solidFill>
                <a:latin typeface="微软雅黑" panose="020B0503020204020204" pitchFamily="34" charset="-122"/>
                <a:ea typeface="微软雅黑" panose="020B0503020204020204" pitchFamily="34" charset="-122"/>
              </a:rPr>
              <a:t>文件的内容前面，则命令为</a:t>
            </a:r>
            <a:r>
              <a:rPr lang="en-US" altLang="zh-CN" sz="2000" dirty="0">
                <a:solidFill>
                  <a:srgbClr val="4C6062"/>
                </a:solidFill>
                <a:latin typeface="微软雅黑" panose="020B0503020204020204" pitchFamily="34" charset="-122"/>
                <a:ea typeface="微软雅黑" panose="020B0503020204020204" pitchFamily="34" charset="-122"/>
              </a:rPr>
              <a:t>:</a:t>
            </a:r>
            <a:endParaRPr lang="en-US" altLang="zh-CN" sz="20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[root@Server01 ~]# echo "This is file1!"&gt;file1</a:t>
            </a:r>
            <a:endParaRPr lang="en-US" altLang="zh-CN"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a:t>
            </a:r>
            <a:r>
              <a:rPr lang="zh-CN" altLang="en-US" sz="1400" dirty="0">
                <a:solidFill>
                  <a:srgbClr val="4C6062"/>
                </a:solidFill>
                <a:latin typeface="微软雅黑" panose="020B0503020204020204" pitchFamily="34" charset="-122"/>
                <a:ea typeface="微软雅黑" panose="020B0503020204020204" pitchFamily="34" charset="-122"/>
              </a:rPr>
              <a:t>先建立</a:t>
            </a:r>
            <a:r>
              <a:rPr lang="en-US" altLang="zh-CN" sz="1400" dirty="0">
                <a:solidFill>
                  <a:srgbClr val="4C6062"/>
                </a:solidFill>
                <a:latin typeface="微软雅黑" panose="020B0503020204020204" pitchFamily="34" charset="-122"/>
                <a:ea typeface="微软雅黑" panose="020B0503020204020204" pitchFamily="34" charset="-122"/>
              </a:rPr>
              <a:t>file1</a:t>
            </a:r>
            <a:r>
              <a:rPr lang="zh-CN" altLang="en-US" sz="1400" dirty="0">
                <a:solidFill>
                  <a:srgbClr val="4C6062"/>
                </a:solidFill>
                <a:latin typeface="微软雅黑" panose="020B0503020204020204" pitchFamily="34" charset="-122"/>
                <a:ea typeface="微软雅黑" panose="020B0503020204020204" pitchFamily="34" charset="-122"/>
              </a:rPr>
              <a:t>示例文件</a:t>
            </a:r>
            <a:endParaRPr lang="zh-CN" altLang="en-US"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[root@Server01 ~]# echo "This is file2!"&gt;file2</a:t>
            </a:r>
            <a:endParaRPr lang="en-US" altLang="zh-CN"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a:t>
            </a:r>
            <a:r>
              <a:rPr lang="zh-CN" altLang="en-US" sz="1400" dirty="0">
                <a:solidFill>
                  <a:srgbClr val="4C6062"/>
                </a:solidFill>
                <a:latin typeface="微软雅黑" panose="020B0503020204020204" pitchFamily="34" charset="-122"/>
                <a:ea typeface="微软雅黑" panose="020B0503020204020204" pitchFamily="34" charset="-122"/>
              </a:rPr>
              <a:t>先建立</a:t>
            </a:r>
            <a:r>
              <a:rPr lang="en-US" altLang="zh-CN" sz="1400" dirty="0">
                <a:solidFill>
                  <a:srgbClr val="4C6062"/>
                </a:solidFill>
                <a:latin typeface="微软雅黑" panose="020B0503020204020204" pitchFamily="34" charset="-122"/>
                <a:ea typeface="微软雅黑" panose="020B0503020204020204" pitchFamily="34" charset="-122"/>
              </a:rPr>
              <a:t>file1</a:t>
            </a:r>
            <a:r>
              <a:rPr lang="zh-CN" altLang="en-US" sz="1400" dirty="0">
                <a:solidFill>
                  <a:srgbClr val="4C6062"/>
                </a:solidFill>
                <a:latin typeface="微软雅黑" panose="020B0503020204020204" pitchFamily="34" charset="-122"/>
                <a:ea typeface="微软雅黑" panose="020B0503020204020204" pitchFamily="34" charset="-122"/>
              </a:rPr>
              <a:t>示例文件</a:t>
            </a:r>
            <a:endParaRPr lang="zh-CN" altLang="en-US"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[root@Server01 ~]# cat file2 file1&gt;file3 </a:t>
            </a:r>
            <a:endParaRPr lang="en-US" altLang="zh-CN"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[root@Server01 ~]# cat file3</a:t>
            </a:r>
            <a:endParaRPr lang="en-US" altLang="zh-CN"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This is file2!</a:t>
            </a:r>
            <a:endParaRPr lang="en-US" altLang="zh-CN"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This is file1!</a:t>
            </a:r>
            <a:endParaRPr lang="en-US" altLang="zh-CN"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a:t>
            </a:r>
            <a:r>
              <a:rPr lang="zh-CN" altLang="en-US" sz="1400" dirty="0">
                <a:solidFill>
                  <a:srgbClr val="4C6062"/>
                </a:solidFill>
                <a:latin typeface="微软雅黑" panose="020B0503020204020204" pitchFamily="34" charset="-122"/>
                <a:ea typeface="微软雅黑" panose="020B0503020204020204" pitchFamily="34" charset="-122"/>
              </a:rPr>
              <a:t>如果</a:t>
            </a:r>
            <a:r>
              <a:rPr lang="en-US" altLang="zh-CN" sz="1400" dirty="0">
                <a:solidFill>
                  <a:srgbClr val="4C6062"/>
                </a:solidFill>
                <a:latin typeface="微软雅黑" panose="020B0503020204020204" pitchFamily="34" charset="-122"/>
                <a:ea typeface="微软雅黑" panose="020B0503020204020204" pitchFamily="34" charset="-122"/>
              </a:rPr>
              <a:t>file3</a:t>
            </a:r>
            <a:r>
              <a:rPr lang="zh-CN" altLang="en-US" sz="1400" dirty="0">
                <a:solidFill>
                  <a:srgbClr val="4C6062"/>
                </a:solidFill>
                <a:latin typeface="微软雅黑" panose="020B0503020204020204" pitchFamily="34" charset="-122"/>
                <a:ea typeface="微软雅黑" panose="020B0503020204020204" pitchFamily="34" charset="-122"/>
              </a:rPr>
              <a:t>文件存在，则此命令的执行结果会覆盖</a:t>
            </a:r>
            <a:r>
              <a:rPr lang="en-US" altLang="zh-CN" sz="1400" dirty="0">
                <a:solidFill>
                  <a:srgbClr val="4C6062"/>
                </a:solidFill>
                <a:latin typeface="微软雅黑" panose="020B0503020204020204" pitchFamily="34" charset="-122"/>
                <a:ea typeface="微软雅黑" panose="020B0503020204020204" pitchFamily="34" charset="-122"/>
              </a:rPr>
              <a:t>file3</a:t>
            </a:r>
            <a:r>
              <a:rPr lang="zh-CN" altLang="en-US" sz="1400" dirty="0">
                <a:solidFill>
                  <a:srgbClr val="4C6062"/>
                </a:solidFill>
                <a:latin typeface="微软雅黑" panose="020B0503020204020204" pitchFamily="34" charset="-122"/>
                <a:ea typeface="微软雅黑" panose="020B0503020204020204" pitchFamily="34" charset="-122"/>
              </a:rPr>
              <a:t>文件中原有内容</a:t>
            </a:r>
            <a:endParaRPr lang="zh-CN" altLang="en-US"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[root@Server01 ~]# cat file2 file1&gt;&gt;file3 </a:t>
            </a:r>
            <a:endParaRPr lang="en-US" altLang="zh-CN" sz="1400" dirty="0">
              <a:solidFill>
                <a:srgbClr val="4C6062"/>
              </a:solidFill>
              <a:latin typeface="微软雅黑" panose="020B0503020204020204" pitchFamily="34" charset="-122"/>
              <a:ea typeface="微软雅黑" panose="020B0503020204020204" pitchFamily="34" charset="-122"/>
            </a:endParaRPr>
          </a:p>
          <a:p>
            <a:r>
              <a:rPr lang="en-US" altLang="zh-CN" sz="1400" dirty="0">
                <a:solidFill>
                  <a:srgbClr val="4C6062"/>
                </a:solidFill>
                <a:latin typeface="微软雅黑" panose="020B0503020204020204" pitchFamily="34" charset="-122"/>
                <a:ea typeface="微软雅黑" panose="020B0503020204020204" pitchFamily="34" charset="-122"/>
              </a:rPr>
              <a:t>//</a:t>
            </a:r>
            <a:r>
              <a:rPr lang="zh-CN" altLang="en-US" sz="1400" dirty="0">
                <a:solidFill>
                  <a:srgbClr val="4C6062"/>
                </a:solidFill>
                <a:latin typeface="微软雅黑" panose="020B0503020204020204" pitchFamily="34" charset="-122"/>
                <a:ea typeface="微软雅黑" panose="020B0503020204020204" pitchFamily="34" charset="-122"/>
              </a:rPr>
              <a:t>如果</a:t>
            </a:r>
            <a:r>
              <a:rPr lang="en-US" altLang="zh-CN" sz="1400" dirty="0">
                <a:solidFill>
                  <a:srgbClr val="4C6062"/>
                </a:solidFill>
                <a:latin typeface="微软雅黑" panose="020B0503020204020204" pitchFamily="34" charset="-122"/>
                <a:ea typeface="微软雅黑" panose="020B0503020204020204" pitchFamily="34" charset="-122"/>
              </a:rPr>
              <a:t>file3</a:t>
            </a:r>
            <a:r>
              <a:rPr lang="zh-CN" altLang="en-US" sz="1400" dirty="0">
                <a:solidFill>
                  <a:srgbClr val="4C6062"/>
                </a:solidFill>
                <a:latin typeface="微软雅黑" panose="020B0503020204020204" pitchFamily="34" charset="-122"/>
                <a:ea typeface="微软雅黑" panose="020B0503020204020204" pitchFamily="34" charset="-122"/>
              </a:rPr>
              <a:t>文件存在，此命令的执行结果将把</a:t>
            </a:r>
            <a:r>
              <a:rPr lang="en-US" altLang="zh-CN" sz="1400" dirty="0">
                <a:solidFill>
                  <a:srgbClr val="4C6062"/>
                </a:solidFill>
                <a:latin typeface="微软雅黑" panose="020B0503020204020204" pitchFamily="34" charset="-122"/>
                <a:ea typeface="微软雅黑" panose="020B0503020204020204" pitchFamily="34" charset="-122"/>
              </a:rPr>
              <a:t>file2</a:t>
            </a:r>
            <a:r>
              <a:rPr lang="zh-CN" altLang="en-US" sz="1400" dirty="0">
                <a:solidFill>
                  <a:srgbClr val="4C6062"/>
                </a:solidFill>
                <a:latin typeface="微软雅黑" panose="020B0503020204020204" pitchFamily="34" charset="-122"/>
                <a:ea typeface="微软雅黑" panose="020B0503020204020204" pitchFamily="34" charset="-122"/>
              </a:rPr>
              <a:t>和</a:t>
            </a:r>
            <a:r>
              <a:rPr lang="en-US" altLang="zh-CN" sz="1400" dirty="0">
                <a:solidFill>
                  <a:srgbClr val="4C6062"/>
                </a:solidFill>
                <a:latin typeface="微软雅黑" panose="020B0503020204020204" pitchFamily="34" charset="-122"/>
                <a:ea typeface="微软雅黑" panose="020B0503020204020204" pitchFamily="34" charset="-122"/>
              </a:rPr>
              <a:t>file1</a:t>
            </a:r>
            <a:r>
              <a:rPr lang="zh-CN" altLang="en-US" sz="1400" dirty="0">
                <a:solidFill>
                  <a:srgbClr val="4C6062"/>
                </a:solidFill>
                <a:latin typeface="微软雅黑" panose="020B0503020204020204" pitchFamily="34" charset="-122"/>
                <a:ea typeface="微软雅黑" panose="020B0503020204020204" pitchFamily="34" charset="-122"/>
              </a:rPr>
              <a:t>文件的内容附加到</a:t>
            </a:r>
            <a:r>
              <a:rPr lang="en-US" altLang="zh-CN" sz="1400" dirty="0">
                <a:solidFill>
                  <a:srgbClr val="4C6062"/>
                </a:solidFill>
                <a:latin typeface="微软雅黑" panose="020B0503020204020204" pitchFamily="34" charset="-122"/>
                <a:ea typeface="微软雅黑" panose="020B0503020204020204" pitchFamily="34" charset="-122"/>
              </a:rPr>
              <a:t>file3</a:t>
            </a:r>
            <a:r>
              <a:rPr lang="zh-CN" altLang="en-US" sz="1400" dirty="0">
                <a:solidFill>
                  <a:srgbClr val="4C6062"/>
                </a:solidFill>
                <a:latin typeface="微软雅黑" panose="020B0503020204020204" pitchFamily="34" charset="-122"/>
                <a:ea typeface="微软雅黑" panose="020B0503020204020204" pitchFamily="34" charset="-122"/>
              </a:rPr>
              <a:t>文件中原有内容的后面。</a:t>
            </a:r>
            <a:endParaRPr lang="zh-CN" altLang="en-US" sz="1400" dirty="0">
              <a:solidFill>
                <a:srgbClr val="4C6062"/>
              </a:solidFill>
              <a:latin typeface="微软雅黑" panose="020B0503020204020204" pitchFamily="34" charset="-122"/>
              <a:ea typeface="微软雅黑" panose="020B0503020204020204" pitchFamily="34" charset="-122"/>
            </a:endParaRPr>
          </a:p>
          <a:p>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984793" y="1753394"/>
            <a:ext cx="9888772" cy="3708708"/>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2. </a:t>
            </a:r>
            <a:r>
              <a:rPr lang="zh-CN" altLang="en-US" sz="2000" dirty="0">
                <a:solidFill>
                  <a:srgbClr val="4C6062"/>
                </a:solidFill>
                <a:latin typeface="微软雅黑" panose="020B0503020204020204" pitchFamily="34" charset="-122"/>
                <a:ea typeface="微软雅黑" panose="020B0503020204020204" pitchFamily="34" charset="-122"/>
              </a:rPr>
              <a:t>熟练使用浏览文件类命令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1</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cat</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cat</a:t>
            </a:r>
            <a:r>
              <a:rPr lang="zh-CN" altLang="en-US" sz="2000" dirty="0">
                <a:solidFill>
                  <a:srgbClr val="4C6062"/>
                </a:solidFill>
                <a:latin typeface="微软雅黑" panose="020B0503020204020204" pitchFamily="34" charset="-122"/>
                <a:ea typeface="微软雅黑" panose="020B0503020204020204" pitchFamily="34" charset="-122"/>
              </a:rPr>
              <a:t>命令主要用于滚屏显示文件内容或是将多个文件合并成一个文件。该命令的语法为</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cat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文件名</a:t>
            </a:r>
            <a:endParaRPr lang="en-US" altLang="zh-CN" sz="2000" dirty="0">
              <a:solidFill>
                <a:srgbClr val="4C6062"/>
              </a:solidFill>
              <a:latin typeface="微软雅黑" panose="020B0503020204020204" pitchFamily="34" charset="-122"/>
              <a:ea typeface="微软雅黑" panose="020B0503020204020204" pitchFamily="34" charset="-122"/>
            </a:endParaRPr>
          </a:p>
          <a:p>
            <a:pPr marL="342900" indent="-342900">
              <a:spcBef>
                <a:spcPts val="360"/>
              </a:spcBef>
              <a:spcAft>
                <a:spcPts val="240"/>
              </a:spcAft>
              <a:buFont typeface="Wingdings" panose="05000000000000000000" pitchFamily="2" charset="2"/>
              <a:buChar char="l"/>
            </a:pPr>
            <a:r>
              <a:rPr lang="en-US" altLang="zh-CN" sz="2000" dirty="0">
                <a:solidFill>
                  <a:srgbClr val="4C6062"/>
                </a:solidFill>
                <a:latin typeface="微软雅黑" panose="020B0503020204020204" pitchFamily="34" charset="-122"/>
                <a:ea typeface="微软雅黑" panose="020B0503020204020204" pitchFamily="34" charset="-122"/>
              </a:rPr>
              <a:t>-b</a:t>
            </a:r>
            <a:r>
              <a:rPr lang="zh-CN" altLang="en-US" sz="2000" dirty="0">
                <a:solidFill>
                  <a:srgbClr val="4C6062"/>
                </a:solidFill>
                <a:latin typeface="微软雅黑" panose="020B0503020204020204" pitchFamily="34" charset="-122"/>
                <a:ea typeface="微软雅黑" panose="020B0503020204020204" pitchFamily="34" charset="-122"/>
              </a:rPr>
              <a:t>：对输出内容中的非空行标注行号。</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indent="-342900">
              <a:spcBef>
                <a:spcPts val="360"/>
              </a:spcBef>
              <a:spcAft>
                <a:spcPts val="240"/>
              </a:spcAft>
              <a:buFont typeface="Wingdings" panose="05000000000000000000" pitchFamily="2" charset="2"/>
              <a:buChar char="l"/>
            </a:pPr>
            <a:r>
              <a:rPr lang="en-US" altLang="zh-CN" sz="2000" dirty="0">
                <a:solidFill>
                  <a:srgbClr val="4C6062"/>
                </a:solidFill>
                <a:latin typeface="微软雅黑" panose="020B0503020204020204" pitchFamily="34" charset="-122"/>
                <a:ea typeface="微软雅黑" panose="020B0503020204020204" pitchFamily="34" charset="-122"/>
              </a:rPr>
              <a:t>-n</a:t>
            </a:r>
            <a:r>
              <a:rPr lang="zh-CN" altLang="en-US" sz="2000" dirty="0">
                <a:solidFill>
                  <a:srgbClr val="4C6062"/>
                </a:solidFill>
                <a:latin typeface="微软雅黑" panose="020B0503020204020204" pitchFamily="34" charset="-122"/>
                <a:ea typeface="微软雅黑" panose="020B0503020204020204" pitchFamily="34" charset="-122"/>
              </a:rPr>
              <a:t>：对输出内容中的所有行标注行号。</a:t>
            </a:r>
            <a:endParaRPr lang="en-US" altLang="zh-CN"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例如，</a:t>
            </a:r>
            <a:r>
              <a:rPr lang="zh-CN" altLang="fr-FR" sz="2000" dirty="0">
                <a:solidFill>
                  <a:srgbClr val="4C6062"/>
                </a:solidFill>
                <a:latin typeface="微软雅黑" panose="020B0503020204020204" pitchFamily="34" charset="-122"/>
                <a:ea typeface="微软雅黑" panose="020B0503020204020204" pitchFamily="34" charset="-122"/>
              </a:rPr>
              <a:t>要查看</a:t>
            </a:r>
            <a:r>
              <a:rPr lang="fr-FR" altLang="zh-CN" sz="2000" dirty="0">
                <a:solidFill>
                  <a:srgbClr val="4C6062"/>
                </a:solidFill>
                <a:latin typeface="微软雅黑" panose="020B0503020204020204" pitchFamily="34" charset="-122"/>
                <a:ea typeface="微软雅黑" panose="020B0503020204020204" pitchFamily="34" charset="-122"/>
              </a:rPr>
              <a:t>/etc/passwd</a:t>
            </a:r>
            <a:r>
              <a:rPr lang="zh-CN" altLang="fr-FR" sz="2000" dirty="0">
                <a:solidFill>
                  <a:srgbClr val="4C6062"/>
                </a:solidFill>
                <a:latin typeface="微软雅黑" panose="020B0503020204020204" pitchFamily="34" charset="-122"/>
                <a:ea typeface="微软雅黑" panose="020B0503020204020204" pitchFamily="34" charset="-122"/>
              </a:rPr>
              <a:t>文件内容的命令为</a:t>
            </a:r>
            <a:endParaRPr lang="zh-CN" altLang="fr-FR"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r>
              <a:rPr lang="fr-FR" altLang="zh-CN" sz="2000" dirty="0">
                <a:solidFill>
                  <a:srgbClr val="4C6062"/>
                </a:solidFill>
                <a:latin typeface="微软雅黑" panose="020B0503020204020204" pitchFamily="34" charset="-122"/>
                <a:ea typeface="微软雅黑" panose="020B0503020204020204" pitchFamily="34" charset="-122"/>
              </a:rPr>
              <a:t>[root@Server01 ~]#cat  /etc/passwd</a:t>
            </a:r>
            <a:endParaRPr lang="fr-FR" altLang="zh-CN"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9" name="矩形 8"/>
          <p:cNvSpPr/>
          <p:nvPr/>
        </p:nvSpPr>
        <p:spPr>
          <a:xfrm>
            <a:off x="6556375" y="4191635"/>
            <a:ext cx="5641975" cy="2575560"/>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3683" y="5486790"/>
            <a:ext cx="5038182" cy="388257"/>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4793" y="1753394"/>
            <a:ext cx="10295982" cy="4192943"/>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2. </a:t>
            </a:r>
            <a:r>
              <a:rPr lang="zh-CN" altLang="en-US" sz="2000" dirty="0">
                <a:solidFill>
                  <a:srgbClr val="4C6062"/>
                </a:solidFill>
                <a:latin typeface="微软雅黑" panose="020B0503020204020204" pitchFamily="34" charset="-122"/>
                <a:ea typeface="微软雅黑" panose="020B0503020204020204" pitchFamily="34" charset="-122"/>
              </a:rPr>
              <a:t>熟练使用浏览文件类命令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more</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      在使用</a:t>
            </a:r>
            <a:r>
              <a:rPr lang="en-US" altLang="zh-CN" sz="2000" dirty="0">
                <a:solidFill>
                  <a:srgbClr val="4C6062"/>
                </a:solidFill>
                <a:latin typeface="微软雅黑" panose="020B0503020204020204" pitchFamily="34" charset="-122"/>
                <a:ea typeface="微软雅黑" panose="020B0503020204020204" pitchFamily="34" charset="-122"/>
              </a:rPr>
              <a:t>cat</a:t>
            </a:r>
            <a:r>
              <a:rPr lang="zh-CN" altLang="en-US" sz="2000" dirty="0">
                <a:solidFill>
                  <a:srgbClr val="4C6062"/>
                </a:solidFill>
                <a:latin typeface="微软雅黑" panose="020B0503020204020204" pitchFamily="34" charset="-122"/>
                <a:ea typeface="微软雅黑" panose="020B0503020204020204" pitchFamily="34" charset="-122"/>
              </a:rPr>
              <a:t>命令时，如果文件太长，用户只能看到文件的最后一部分。这时可以使用</a:t>
            </a:r>
            <a:r>
              <a:rPr lang="en-US" altLang="zh-CN" sz="2000" dirty="0">
                <a:solidFill>
                  <a:srgbClr val="4C6062"/>
                </a:solidFill>
                <a:latin typeface="微软雅黑" panose="020B0503020204020204" pitchFamily="34" charset="-122"/>
                <a:ea typeface="微软雅黑" panose="020B0503020204020204" pitchFamily="34" charset="-122"/>
              </a:rPr>
              <a:t>more</a:t>
            </a:r>
            <a:r>
              <a:rPr lang="zh-CN" altLang="en-US" sz="2000" dirty="0">
                <a:solidFill>
                  <a:srgbClr val="4C6062"/>
                </a:solidFill>
                <a:latin typeface="微软雅黑" panose="020B0503020204020204" pitchFamily="34" charset="-122"/>
                <a:ea typeface="微软雅黑" panose="020B0503020204020204" pitchFamily="34" charset="-122"/>
              </a:rPr>
              <a:t>命令，一页一页地分屏显示文件的内容。</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fr-FR" altLang="zh-CN" sz="2000" dirty="0">
                <a:solidFill>
                  <a:srgbClr val="4C6062"/>
                </a:solidFill>
                <a:latin typeface="微软雅黑" panose="020B0503020204020204" pitchFamily="34" charset="-122"/>
                <a:ea typeface="微软雅黑" panose="020B0503020204020204" pitchFamily="34" charset="-122"/>
              </a:rPr>
              <a:t>[root@Server01 ~]#more /etc/passwd 	</a:t>
            </a:r>
            <a:endParaRPr lang="fr-FR"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fr-FR"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以分页方式查看</a:t>
            </a:r>
            <a:r>
              <a:rPr lang="en-US" altLang="zh-CN" sz="2000" dirty="0">
                <a:solidFill>
                  <a:srgbClr val="4C6062"/>
                </a:solidFill>
                <a:latin typeface="微软雅黑" panose="020B0503020204020204" pitchFamily="34" charset="-122"/>
                <a:ea typeface="微软雅黑" panose="020B0503020204020204" pitchFamily="34" charset="-122"/>
              </a:rPr>
              <a:t>/</a:t>
            </a:r>
            <a:r>
              <a:rPr lang="fr-FR" altLang="zh-CN" sz="2000" dirty="0">
                <a:solidFill>
                  <a:srgbClr val="4C6062"/>
                </a:solidFill>
                <a:latin typeface="微软雅黑" panose="020B0503020204020204" pitchFamily="34" charset="-122"/>
                <a:ea typeface="微软雅黑" panose="020B0503020204020204" pitchFamily="34" charset="-122"/>
              </a:rPr>
              <a:t>etc/passwd</a:t>
            </a:r>
            <a:r>
              <a:rPr lang="zh-CN" altLang="en-US" sz="2000" dirty="0">
                <a:solidFill>
                  <a:srgbClr val="4C6062"/>
                </a:solidFill>
                <a:latin typeface="微软雅黑" panose="020B0503020204020204" pitchFamily="34" charset="-122"/>
                <a:ea typeface="微软雅黑" panose="020B0503020204020204" pitchFamily="34" charset="-122"/>
              </a:rPr>
              <a:t>文件的内容</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fr-FR" altLang="zh-CN" sz="2000" dirty="0">
                <a:solidFill>
                  <a:srgbClr val="4C6062"/>
                </a:solidFill>
                <a:latin typeface="微软雅黑" panose="020B0503020204020204" pitchFamily="34" charset="-122"/>
                <a:ea typeface="微软雅黑" panose="020B0503020204020204" pitchFamily="34" charset="-122"/>
              </a:rPr>
              <a:t>root@Server01 ~]#cat /etc/passwd |more  	</a:t>
            </a:r>
            <a:endParaRPr lang="fr-FR"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fr-FR"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以分页方式查看</a:t>
            </a:r>
            <a:r>
              <a:rPr lang="fr-FR" altLang="zh-CN" sz="2000" dirty="0">
                <a:solidFill>
                  <a:srgbClr val="4C6062"/>
                </a:solidFill>
                <a:latin typeface="微软雅黑" panose="020B0503020204020204" pitchFamily="34" charset="-122"/>
                <a:ea typeface="微软雅黑" panose="020B0503020204020204" pitchFamily="34" charset="-122"/>
              </a:rPr>
              <a:t>passwd</a:t>
            </a:r>
            <a:r>
              <a:rPr lang="zh-CN" altLang="en-US" sz="2000" dirty="0">
                <a:solidFill>
                  <a:srgbClr val="4C6062"/>
                </a:solidFill>
                <a:latin typeface="微软雅黑" panose="020B0503020204020204" pitchFamily="34" charset="-122"/>
                <a:ea typeface="微软雅黑" panose="020B0503020204020204" pitchFamily="34" charset="-122"/>
              </a:rPr>
              <a:t>文件的内容</a:t>
            </a:r>
            <a:endParaRPr lang="fr-FR" altLang="zh-CN" sz="2000" dirty="0">
              <a:solidFill>
                <a:srgbClr val="4C6062"/>
              </a:solidFill>
              <a:latin typeface="微软雅黑" panose="020B0503020204020204" pitchFamily="34" charset="-122"/>
              <a:ea typeface="微软雅黑" panose="020B0503020204020204" pitchFamily="34" charset="-122"/>
            </a:endParaRPr>
          </a:p>
        </p:txBody>
      </p:sp>
      <p:sp>
        <p:nvSpPr>
          <p:cNvPr id="10" name="矩形 9"/>
          <p:cNvSpPr/>
          <p:nvPr/>
        </p:nvSpPr>
        <p:spPr>
          <a:xfrm>
            <a:off x="917575" y="3810794"/>
            <a:ext cx="10363200" cy="2318420"/>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50" y="1741724"/>
            <a:ext cx="9888772" cy="4039054"/>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2. </a:t>
            </a:r>
            <a:r>
              <a:rPr lang="zh-CN" altLang="en-US" sz="2000" dirty="0">
                <a:solidFill>
                  <a:srgbClr val="4C6062"/>
                </a:solidFill>
                <a:latin typeface="微软雅黑" panose="020B0503020204020204" pitchFamily="34" charset="-122"/>
                <a:ea typeface="微软雅黑" panose="020B0503020204020204" pitchFamily="34" charset="-122"/>
              </a:rPr>
              <a:t>熟练使用浏览文件类命令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3</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less</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less</a:t>
            </a:r>
            <a:r>
              <a:rPr lang="zh-CN" altLang="en-US" sz="2000" dirty="0">
                <a:solidFill>
                  <a:srgbClr val="4C6062"/>
                </a:solidFill>
                <a:latin typeface="微软雅黑" panose="020B0503020204020204" pitchFamily="34" charset="-122"/>
                <a:ea typeface="微软雅黑" panose="020B0503020204020204" pitchFamily="34" charset="-122"/>
              </a:rPr>
              <a:t>命令是</a:t>
            </a:r>
            <a:r>
              <a:rPr lang="en-US" altLang="zh-CN" sz="2000" dirty="0">
                <a:solidFill>
                  <a:srgbClr val="4C6062"/>
                </a:solidFill>
                <a:latin typeface="微软雅黑" panose="020B0503020204020204" pitchFamily="34" charset="-122"/>
                <a:ea typeface="微软雅黑" panose="020B0503020204020204" pitchFamily="34" charset="-122"/>
              </a:rPr>
              <a:t>more</a:t>
            </a:r>
            <a:r>
              <a:rPr lang="zh-CN" altLang="en-US" sz="2000" dirty="0">
                <a:solidFill>
                  <a:srgbClr val="4C6062"/>
                </a:solidFill>
                <a:latin typeface="微软雅黑" panose="020B0503020204020204" pitchFamily="34" charset="-122"/>
                <a:ea typeface="微软雅黑" panose="020B0503020204020204" pitchFamily="34" charset="-122"/>
              </a:rPr>
              <a:t>命令的改进版，比</a:t>
            </a:r>
            <a:r>
              <a:rPr lang="en-US" altLang="zh-CN" sz="2000" dirty="0">
                <a:solidFill>
                  <a:srgbClr val="4C6062"/>
                </a:solidFill>
                <a:latin typeface="微软雅黑" panose="020B0503020204020204" pitchFamily="34" charset="-122"/>
                <a:ea typeface="微软雅黑" panose="020B0503020204020204" pitchFamily="34" charset="-122"/>
              </a:rPr>
              <a:t>more</a:t>
            </a:r>
            <a:r>
              <a:rPr lang="zh-CN" altLang="en-US" sz="2000" dirty="0">
                <a:solidFill>
                  <a:srgbClr val="4C6062"/>
                </a:solidFill>
                <a:latin typeface="微软雅黑" panose="020B0503020204020204" pitchFamily="34" charset="-122"/>
                <a:ea typeface="微软雅黑" panose="020B0503020204020204" pitchFamily="34" charset="-122"/>
              </a:rPr>
              <a:t>命令的功能强大。</a:t>
            </a:r>
            <a:r>
              <a:rPr lang="en-US" altLang="zh-CN" sz="2000" dirty="0">
                <a:solidFill>
                  <a:srgbClr val="4C6062"/>
                </a:solidFill>
                <a:latin typeface="微软雅黑" panose="020B0503020204020204" pitchFamily="34" charset="-122"/>
                <a:ea typeface="微软雅黑" panose="020B0503020204020204" pitchFamily="34" charset="-122"/>
              </a:rPr>
              <a:t>more</a:t>
            </a:r>
            <a:r>
              <a:rPr lang="zh-CN" altLang="en-US" sz="2000" dirty="0">
                <a:solidFill>
                  <a:srgbClr val="4C6062"/>
                </a:solidFill>
                <a:latin typeface="微软雅黑" panose="020B0503020204020204" pitchFamily="34" charset="-122"/>
                <a:ea typeface="微软雅黑" panose="020B0503020204020204" pitchFamily="34" charset="-122"/>
              </a:rPr>
              <a:t>命令只能向下翻页，而</a:t>
            </a:r>
            <a:r>
              <a:rPr lang="en-US" altLang="zh-CN" sz="2000" dirty="0">
                <a:solidFill>
                  <a:srgbClr val="4C6062"/>
                </a:solidFill>
                <a:latin typeface="微软雅黑" panose="020B0503020204020204" pitchFamily="34" charset="-122"/>
                <a:ea typeface="微软雅黑" panose="020B0503020204020204" pitchFamily="34" charset="-122"/>
              </a:rPr>
              <a:t>less</a:t>
            </a:r>
            <a:r>
              <a:rPr lang="zh-CN" altLang="en-US" sz="2000" dirty="0">
                <a:solidFill>
                  <a:srgbClr val="4C6062"/>
                </a:solidFill>
                <a:latin typeface="微软雅黑" panose="020B0503020204020204" pitchFamily="34" charset="-122"/>
                <a:ea typeface="微软雅黑" panose="020B0503020204020204" pitchFamily="34" charset="-122"/>
              </a:rPr>
              <a:t>命令可以向下、向上翻页，甚至可以前后左右移动。</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      按“</a:t>
            </a:r>
            <a:r>
              <a:rPr lang="en-US" altLang="zh-CN" sz="2000" dirty="0">
                <a:solidFill>
                  <a:srgbClr val="4C6062"/>
                </a:solidFill>
                <a:latin typeface="微软雅黑" panose="020B0503020204020204" pitchFamily="34" charset="-122"/>
                <a:ea typeface="微软雅黑" panose="020B0503020204020204" pitchFamily="34" charset="-122"/>
              </a:rPr>
              <a:t>Enter”</a:t>
            </a:r>
            <a:r>
              <a:rPr lang="zh-CN" altLang="en-US" sz="2000" dirty="0">
                <a:solidFill>
                  <a:srgbClr val="4C6062"/>
                </a:solidFill>
                <a:latin typeface="微软雅黑" panose="020B0503020204020204" pitchFamily="34" charset="-122"/>
                <a:ea typeface="微软雅黑" panose="020B0503020204020204" pitchFamily="34" charset="-122"/>
              </a:rPr>
              <a:t>回车键可以向下移动一行，按“</a:t>
            </a:r>
            <a:r>
              <a:rPr lang="en-US" altLang="zh-CN" sz="2000" dirty="0">
                <a:solidFill>
                  <a:srgbClr val="4C6062"/>
                </a:solidFill>
                <a:latin typeface="微软雅黑" panose="020B0503020204020204" pitchFamily="34" charset="-122"/>
                <a:ea typeface="微软雅黑" panose="020B0503020204020204" pitchFamily="34" charset="-122"/>
              </a:rPr>
              <a:t>Space”</a:t>
            </a:r>
            <a:r>
              <a:rPr lang="zh-CN" altLang="en-US" sz="2000" dirty="0">
                <a:solidFill>
                  <a:srgbClr val="4C6062"/>
                </a:solidFill>
                <a:latin typeface="微软雅黑" panose="020B0503020204020204" pitchFamily="34" charset="-122"/>
                <a:ea typeface="微软雅黑" panose="020B0503020204020204" pitchFamily="34" charset="-122"/>
              </a:rPr>
              <a:t>空格键可以向下移动一页，按“</a:t>
            </a:r>
            <a:r>
              <a:rPr lang="en-US" altLang="zh-CN" sz="2000" dirty="0">
                <a:solidFill>
                  <a:srgbClr val="4C6062"/>
                </a:solidFill>
                <a:latin typeface="微软雅黑" panose="020B0503020204020204" pitchFamily="34" charset="-122"/>
                <a:ea typeface="微软雅黑" panose="020B0503020204020204" pitchFamily="34" charset="-122"/>
              </a:rPr>
              <a:t>B”</a:t>
            </a:r>
            <a:r>
              <a:rPr lang="zh-CN" altLang="en-US" sz="2000" dirty="0">
                <a:solidFill>
                  <a:srgbClr val="4C6062"/>
                </a:solidFill>
                <a:latin typeface="微软雅黑" panose="020B0503020204020204" pitchFamily="34" charset="-122"/>
                <a:ea typeface="微软雅黑" panose="020B0503020204020204" pitchFamily="34" charset="-122"/>
              </a:rPr>
              <a:t>键可以向上移动一页，也可以用光标键向前、后、左、右移动，按“</a:t>
            </a:r>
            <a:r>
              <a:rPr lang="en-US" altLang="zh-CN" sz="2000" dirty="0">
                <a:solidFill>
                  <a:srgbClr val="4C6062"/>
                </a:solidFill>
                <a:latin typeface="微软雅黑" panose="020B0503020204020204" pitchFamily="34" charset="-122"/>
                <a:ea typeface="微软雅黑" panose="020B0503020204020204" pitchFamily="34" charset="-122"/>
              </a:rPr>
              <a:t>Q”</a:t>
            </a:r>
            <a:r>
              <a:rPr lang="zh-CN" altLang="en-US" sz="2000" dirty="0">
                <a:solidFill>
                  <a:srgbClr val="4C6062"/>
                </a:solidFill>
                <a:latin typeface="微软雅黑" panose="020B0503020204020204" pitchFamily="34" charset="-122"/>
                <a:ea typeface="微软雅黑" panose="020B0503020204020204" pitchFamily="34" charset="-122"/>
              </a:rPr>
              <a:t>键可以退出</a:t>
            </a:r>
            <a:r>
              <a:rPr lang="en-US" altLang="zh-CN" sz="2000" dirty="0">
                <a:solidFill>
                  <a:srgbClr val="4C6062"/>
                </a:solidFill>
                <a:latin typeface="微软雅黑" panose="020B0503020204020204" pitchFamily="34" charset="-122"/>
                <a:ea typeface="微软雅黑" panose="020B0503020204020204" pitchFamily="34" charset="-122"/>
              </a:rPr>
              <a:t>less</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fr-FR" altLang="zh-CN" sz="2000" dirty="0">
                <a:solidFill>
                  <a:srgbClr val="4C6062"/>
                </a:solidFill>
                <a:latin typeface="微软雅黑" panose="020B0503020204020204" pitchFamily="34" charset="-122"/>
                <a:ea typeface="微软雅黑" panose="020B0503020204020204" pitchFamily="34" charset="-122"/>
              </a:rPr>
              <a:t>[root@Server01 ~]#less /etc/passwd   // </a:t>
            </a:r>
            <a:r>
              <a:rPr lang="zh-CN" altLang="en-US" sz="2000" dirty="0">
                <a:solidFill>
                  <a:srgbClr val="4C6062"/>
                </a:solidFill>
                <a:latin typeface="微软雅黑" panose="020B0503020204020204" pitchFamily="34" charset="-122"/>
                <a:ea typeface="微软雅黑" panose="020B0503020204020204" pitchFamily="34" charset="-122"/>
              </a:rPr>
              <a:t>以分页方式查看</a:t>
            </a:r>
            <a:r>
              <a:rPr lang="fr-FR" altLang="zh-CN" sz="2000" dirty="0">
                <a:solidFill>
                  <a:srgbClr val="4C6062"/>
                </a:solidFill>
                <a:latin typeface="微软雅黑" panose="020B0503020204020204" pitchFamily="34" charset="-122"/>
                <a:ea typeface="微软雅黑" panose="020B0503020204020204" pitchFamily="34" charset="-122"/>
              </a:rPr>
              <a:t>passwd</a:t>
            </a:r>
            <a:r>
              <a:rPr lang="zh-CN" altLang="en-US" sz="2000" dirty="0">
                <a:solidFill>
                  <a:srgbClr val="4C6062"/>
                </a:solidFill>
                <a:latin typeface="微软雅黑" panose="020B0503020204020204" pitchFamily="34" charset="-122"/>
                <a:ea typeface="微软雅黑" panose="020B0503020204020204" pitchFamily="34" charset="-122"/>
              </a:rPr>
              <a:t>文件的内容</a:t>
            </a:r>
            <a:endParaRPr lang="fr-FR" altLang="zh-CN"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10" name="矩形 9"/>
          <p:cNvSpPr/>
          <p:nvPr/>
        </p:nvSpPr>
        <p:spPr>
          <a:xfrm>
            <a:off x="890049" y="5209278"/>
            <a:ext cx="10009726" cy="696984"/>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50" y="1741724"/>
            <a:ext cx="9888772" cy="4016484"/>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2. </a:t>
            </a:r>
            <a:r>
              <a:rPr lang="zh-CN" altLang="en-US" sz="2000" dirty="0">
                <a:solidFill>
                  <a:srgbClr val="4C6062"/>
                </a:solidFill>
                <a:latin typeface="微软雅黑" panose="020B0503020204020204" pitchFamily="34" charset="-122"/>
                <a:ea typeface="微软雅黑" panose="020B0503020204020204" pitchFamily="34" charset="-122"/>
              </a:rPr>
              <a:t>熟练使用浏览文件类命令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4</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head</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head</a:t>
            </a:r>
            <a:r>
              <a:rPr lang="zh-CN" altLang="en-US" sz="2000" dirty="0">
                <a:solidFill>
                  <a:srgbClr val="4C6062"/>
                </a:solidFill>
                <a:latin typeface="微软雅黑" panose="020B0503020204020204" pitchFamily="34" charset="-122"/>
                <a:ea typeface="微软雅黑" panose="020B0503020204020204" pitchFamily="34" charset="-122"/>
              </a:rPr>
              <a:t>命令用于显示文件的开头部分，默认情况下只显示文件的前</a:t>
            </a:r>
            <a:r>
              <a:rPr lang="en-US" altLang="zh-CN" sz="2000" dirty="0">
                <a:solidFill>
                  <a:srgbClr val="4C6062"/>
                </a:solidFill>
                <a:latin typeface="微软雅黑" panose="020B0503020204020204" pitchFamily="34" charset="-122"/>
                <a:ea typeface="微软雅黑" panose="020B0503020204020204" pitchFamily="34" charset="-122"/>
              </a:rPr>
              <a:t>10</a:t>
            </a:r>
            <a:r>
              <a:rPr lang="zh-CN" altLang="en-US" sz="2000" dirty="0">
                <a:solidFill>
                  <a:srgbClr val="4C6062"/>
                </a:solidFill>
                <a:latin typeface="微软雅黑" panose="020B0503020204020204" pitchFamily="34" charset="-122"/>
                <a:ea typeface="微软雅黑" panose="020B0503020204020204" pitchFamily="34" charset="-122"/>
              </a:rPr>
              <a:t>行内容。该命令的语法为</a:t>
            </a:r>
            <a:r>
              <a:rPr lang="en-US" altLang="zh-CN" sz="2000" dirty="0">
                <a:solidFill>
                  <a:srgbClr val="4C6062"/>
                </a:solidFill>
                <a:latin typeface="微软雅黑" panose="020B0503020204020204" pitchFamily="34" charset="-122"/>
                <a:ea typeface="微软雅黑" panose="020B0503020204020204" pitchFamily="34" charset="-122"/>
              </a:rPr>
              <a:t>:</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head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文件名</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head</a:t>
            </a:r>
            <a:r>
              <a:rPr lang="zh-CN" altLang="en-US" sz="2000" dirty="0">
                <a:solidFill>
                  <a:srgbClr val="4C6062"/>
                </a:solidFill>
                <a:latin typeface="微软雅黑" panose="020B0503020204020204" pitchFamily="34" charset="-122"/>
                <a:ea typeface="微软雅黑" panose="020B0503020204020204" pitchFamily="34" charset="-122"/>
              </a:rPr>
              <a:t>命令的常用参数选项如下。</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-n num</a:t>
            </a:r>
            <a:r>
              <a:rPr lang="zh-CN" altLang="en-US" sz="2000" dirty="0">
                <a:solidFill>
                  <a:srgbClr val="4C6062"/>
                </a:solidFill>
                <a:latin typeface="微软雅黑" panose="020B0503020204020204" pitchFamily="34" charset="-122"/>
                <a:ea typeface="微软雅黑" panose="020B0503020204020204" pitchFamily="34" charset="-122"/>
              </a:rPr>
              <a:t>：显示指定文件的前</a:t>
            </a:r>
            <a:r>
              <a:rPr lang="en-US" altLang="zh-CN" sz="2000" dirty="0">
                <a:solidFill>
                  <a:srgbClr val="4C6062"/>
                </a:solidFill>
                <a:latin typeface="微软雅黑" panose="020B0503020204020204" pitchFamily="34" charset="-122"/>
                <a:ea typeface="微软雅黑" panose="020B0503020204020204" pitchFamily="34" charset="-122"/>
              </a:rPr>
              <a:t>num</a:t>
            </a:r>
            <a:r>
              <a:rPr lang="zh-CN" altLang="en-US" sz="2000" dirty="0">
                <a:solidFill>
                  <a:srgbClr val="4C6062"/>
                </a:solidFill>
                <a:latin typeface="微软雅黑" panose="020B0503020204020204" pitchFamily="34" charset="-122"/>
                <a:ea typeface="微软雅黑" panose="020B0503020204020204" pitchFamily="34" charset="-122"/>
              </a:rPr>
              <a:t>行。</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-c num</a:t>
            </a:r>
            <a:r>
              <a:rPr lang="zh-CN" altLang="en-US" sz="2000" dirty="0">
                <a:solidFill>
                  <a:srgbClr val="4C6062"/>
                </a:solidFill>
                <a:latin typeface="微软雅黑" panose="020B0503020204020204" pitchFamily="34" charset="-122"/>
                <a:ea typeface="微软雅黑" panose="020B0503020204020204" pitchFamily="34" charset="-122"/>
              </a:rPr>
              <a:t>：显示指定文件的前</a:t>
            </a:r>
            <a:r>
              <a:rPr lang="en-US" altLang="zh-CN" sz="2000" dirty="0">
                <a:solidFill>
                  <a:srgbClr val="4C6062"/>
                </a:solidFill>
                <a:latin typeface="微软雅黑" panose="020B0503020204020204" pitchFamily="34" charset="-122"/>
                <a:ea typeface="微软雅黑" panose="020B0503020204020204" pitchFamily="34" charset="-122"/>
              </a:rPr>
              <a:t>num</a:t>
            </a:r>
            <a:r>
              <a:rPr lang="zh-CN" altLang="en-US" sz="2000" dirty="0">
                <a:solidFill>
                  <a:srgbClr val="4C6062"/>
                </a:solidFill>
                <a:latin typeface="微软雅黑" panose="020B0503020204020204" pitchFamily="34" charset="-122"/>
                <a:ea typeface="微软雅黑" panose="020B0503020204020204" pitchFamily="34" charset="-122"/>
              </a:rPr>
              <a:t>个字符。</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~]#head  -n  20  /</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/passwd   //</a:t>
            </a:r>
            <a:r>
              <a:rPr lang="zh-CN" altLang="en-US" sz="2000" dirty="0">
                <a:solidFill>
                  <a:srgbClr val="4C6062"/>
                </a:solidFill>
                <a:latin typeface="微软雅黑" panose="020B0503020204020204" pitchFamily="34" charset="-122"/>
                <a:ea typeface="微软雅黑" panose="020B0503020204020204" pitchFamily="34" charset="-122"/>
              </a:rPr>
              <a:t>显示 </a:t>
            </a:r>
            <a:r>
              <a:rPr lang="en-US" altLang="zh-CN" sz="2000" dirty="0">
                <a:solidFill>
                  <a:srgbClr val="4C6062"/>
                </a:solidFill>
                <a:latin typeface="微软雅黑" panose="020B0503020204020204" pitchFamily="34" charset="-122"/>
                <a:ea typeface="微软雅黑" panose="020B0503020204020204" pitchFamily="34" charset="-122"/>
              </a:rPr>
              <a:t>passwd</a:t>
            </a:r>
            <a:r>
              <a:rPr lang="zh-CN" altLang="en-US" sz="2000" dirty="0">
                <a:solidFill>
                  <a:srgbClr val="4C6062"/>
                </a:solidFill>
                <a:latin typeface="微软雅黑" panose="020B0503020204020204" pitchFamily="34" charset="-122"/>
                <a:ea typeface="微软雅黑" panose="020B0503020204020204" pitchFamily="34" charset="-122"/>
              </a:rPr>
              <a:t>文件的前</a:t>
            </a:r>
            <a:r>
              <a:rPr lang="en-US" altLang="zh-CN" sz="2000" dirty="0">
                <a:solidFill>
                  <a:srgbClr val="4C6062"/>
                </a:solidFill>
                <a:latin typeface="微软雅黑" panose="020B0503020204020204" pitchFamily="34" charset="-122"/>
                <a:ea typeface="微软雅黑" panose="020B0503020204020204" pitchFamily="34" charset="-122"/>
              </a:rPr>
              <a:t>20</a:t>
            </a:r>
            <a:r>
              <a:rPr lang="zh-CN" altLang="en-US" sz="2000" dirty="0">
                <a:solidFill>
                  <a:srgbClr val="4C6062"/>
                </a:solidFill>
                <a:latin typeface="微软雅黑" panose="020B0503020204020204" pitchFamily="34" charset="-122"/>
                <a:ea typeface="微软雅黑" panose="020B0503020204020204" pitchFamily="34" charset="-122"/>
              </a:rPr>
              <a:t>行</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10" name="矩形 9"/>
          <p:cNvSpPr/>
          <p:nvPr/>
        </p:nvSpPr>
        <p:spPr>
          <a:xfrm>
            <a:off x="993775" y="5256344"/>
            <a:ext cx="10016966" cy="685800"/>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50" y="1741724"/>
            <a:ext cx="9888772" cy="4555093"/>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2. </a:t>
            </a:r>
            <a:r>
              <a:rPr lang="zh-CN" altLang="en-US" sz="2000" dirty="0">
                <a:solidFill>
                  <a:srgbClr val="4C6062"/>
                </a:solidFill>
                <a:latin typeface="微软雅黑" panose="020B0503020204020204" pitchFamily="34" charset="-122"/>
                <a:ea typeface="微软雅黑" panose="020B0503020204020204" pitchFamily="34" charset="-122"/>
              </a:rPr>
              <a:t>熟练使用浏览文件类命令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5</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tail</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tail</a:t>
            </a:r>
            <a:r>
              <a:rPr lang="zh-CN" altLang="en-US" sz="2000" dirty="0">
                <a:solidFill>
                  <a:srgbClr val="4C6062"/>
                </a:solidFill>
                <a:latin typeface="微软雅黑" panose="020B0503020204020204" pitchFamily="34" charset="-122"/>
                <a:ea typeface="微软雅黑" panose="020B0503020204020204" pitchFamily="34" charset="-122"/>
              </a:rPr>
              <a:t>命令用于显示文件的末尾部分，默认情况下，只显示文件的末尾</a:t>
            </a:r>
            <a:r>
              <a:rPr lang="en-US" altLang="zh-CN" sz="2000" dirty="0">
                <a:solidFill>
                  <a:srgbClr val="4C6062"/>
                </a:solidFill>
                <a:latin typeface="微软雅黑" panose="020B0503020204020204" pitchFamily="34" charset="-122"/>
                <a:ea typeface="微软雅黑" panose="020B0503020204020204" pitchFamily="34" charset="-122"/>
              </a:rPr>
              <a:t>10</a:t>
            </a:r>
            <a:r>
              <a:rPr lang="zh-CN" altLang="en-US" sz="2000" dirty="0">
                <a:solidFill>
                  <a:srgbClr val="4C6062"/>
                </a:solidFill>
                <a:latin typeface="微软雅黑" panose="020B0503020204020204" pitchFamily="34" charset="-122"/>
                <a:ea typeface="微软雅黑" panose="020B0503020204020204" pitchFamily="34" charset="-122"/>
              </a:rPr>
              <a:t>行内容。该命令的语法为</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tail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文件名</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indent="457200">
              <a:spcBef>
                <a:spcPts val="360"/>
              </a:spcBef>
              <a:spcAft>
                <a:spcPts val="240"/>
              </a:spcAft>
              <a:buFont typeface="Wingdings" panose="05000000000000000000" pitchFamily="2" charset="2"/>
              <a:buChar char="l"/>
            </a:pPr>
            <a:r>
              <a:rPr lang="en-US" altLang="zh-CN" sz="2000" dirty="0">
                <a:solidFill>
                  <a:srgbClr val="4C6062"/>
                </a:solidFill>
                <a:latin typeface="微软雅黑" panose="020B0503020204020204" pitchFamily="34" charset="-122"/>
                <a:ea typeface="微软雅黑" panose="020B0503020204020204" pitchFamily="34" charset="-122"/>
              </a:rPr>
              <a:t>-n num</a:t>
            </a:r>
            <a:r>
              <a:rPr lang="zh-CN" altLang="en-US" sz="2000" dirty="0">
                <a:solidFill>
                  <a:srgbClr val="4C6062"/>
                </a:solidFill>
                <a:latin typeface="微软雅黑" panose="020B0503020204020204" pitchFamily="34" charset="-122"/>
                <a:ea typeface="微软雅黑" panose="020B0503020204020204" pitchFamily="34" charset="-122"/>
              </a:rPr>
              <a:t>：显示指定文件的末尾</a:t>
            </a:r>
            <a:r>
              <a:rPr lang="en-US" altLang="zh-CN" sz="2000" dirty="0">
                <a:solidFill>
                  <a:srgbClr val="4C6062"/>
                </a:solidFill>
                <a:latin typeface="微软雅黑" panose="020B0503020204020204" pitchFamily="34" charset="-122"/>
                <a:ea typeface="微软雅黑" panose="020B0503020204020204" pitchFamily="34" charset="-122"/>
              </a:rPr>
              <a:t>num</a:t>
            </a:r>
            <a:r>
              <a:rPr lang="zh-CN" altLang="en-US" sz="2000" dirty="0">
                <a:solidFill>
                  <a:srgbClr val="4C6062"/>
                </a:solidFill>
                <a:latin typeface="微软雅黑" panose="020B0503020204020204" pitchFamily="34" charset="-122"/>
                <a:ea typeface="微软雅黑" panose="020B0503020204020204" pitchFamily="34" charset="-122"/>
              </a:rPr>
              <a:t>行。</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indent="457200">
              <a:spcBef>
                <a:spcPts val="360"/>
              </a:spcBef>
              <a:spcAft>
                <a:spcPts val="240"/>
              </a:spcAft>
              <a:buFont typeface="Wingdings" panose="05000000000000000000" pitchFamily="2" charset="2"/>
              <a:buChar char="l"/>
            </a:pPr>
            <a:r>
              <a:rPr lang="en-US" altLang="zh-CN" sz="2000" dirty="0">
                <a:solidFill>
                  <a:srgbClr val="4C6062"/>
                </a:solidFill>
                <a:latin typeface="微软雅黑" panose="020B0503020204020204" pitchFamily="34" charset="-122"/>
                <a:ea typeface="微软雅黑" panose="020B0503020204020204" pitchFamily="34" charset="-122"/>
              </a:rPr>
              <a:t>-c num</a:t>
            </a:r>
            <a:r>
              <a:rPr lang="zh-CN" altLang="en-US" sz="2000" dirty="0">
                <a:solidFill>
                  <a:srgbClr val="4C6062"/>
                </a:solidFill>
                <a:latin typeface="微软雅黑" panose="020B0503020204020204" pitchFamily="34" charset="-122"/>
                <a:ea typeface="微软雅黑" panose="020B0503020204020204" pitchFamily="34" charset="-122"/>
              </a:rPr>
              <a:t>：显示指定文件的末尾</a:t>
            </a:r>
            <a:r>
              <a:rPr lang="en-US" altLang="zh-CN" sz="2000" dirty="0">
                <a:solidFill>
                  <a:srgbClr val="4C6062"/>
                </a:solidFill>
                <a:latin typeface="微软雅黑" panose="020B0503020204020204" pitchFamily="34" charset="-122"/>
                <a:ea typeface="微软雅黑" panose="020B0503020204020204" pitchFamily="34" charset="-122"/>
              </a:rPr>
              <a:t>num</a:t>
            </a:r>
            <a:r>
              <a:rPr lang="zh-CN" altLang="en-US" sz="2000" dirty="0">
                <a:solidFill>
                  <a:srgbClr val="4C6062"/>
                </a:solidFill>
                <a:latin typeface="微软雅黑" panose="020B0503020204020204" pitchFamily="34" charset="-122"/>
                <a:ea typeface="微软雅黑" panose="020B0503020204020204" pitchFamily="34" charset="-122"/>
              </a:rPr>
              <a:t>个字符。</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indent="457200">
              <a:spcBef>
                <a:spcPts val="360"/>
              </a:spcBef>
              <a:spcAft>
                <a:spcPts val="240"/>
              </a:spcAft>
              <a:buFont typeface="Wingdings" panose="05000000000000000000" pitchFamily="2" charset="2"/>
              <a:buChar char="l"/>
            </a:pPr>
            <a:r>
              <a:rPr lang="en-US" altLang="zh-CN" sz="2000" dirty="0">
                <a:solidFill>
                  <a:srgbClr val="4C6062"/>
                </a:solidFill>
                <a:latin typeface="微软雅黑" panose="020B0503020204020204" pitchFamily="34" charset="-122"/>
                <a:ea typeface="微软雅黑" panose="020B0503020204020204" pitchFamily="34" charset="-122"/>
              </a:rPr>
              <a:t>+num</a:t>
            </a:r>
            <a:r>
              <a:rPr lang="zh-CN" altLang="en-US" sz="2000" dirty="0">
                <a:solidFill>
                  <a:srgbClr val="4C6062"/>
                </a:solidFill>
                <a:latin typeface="微软雅黑" panose="020B0503020204020204" pitchFamily="34" charset="-122"/>
                <a:ea typeface="微软雅黑" panose="020B0503020204020204" pitchFamily="34" charset="-122"/>
              </a:rPr>
              <a:t>：从第</a:t>
            </a:r>
            <a:r>
              <a:rPr lang="en-US" altLang="zh-CN" sz="2000" dirty="0">
                <a:solidFill>
                  <a:srgbClr val="4C6062"/>
                </a:solidFill>
                <a:latin typeface="微软雅黑" panose="020B0503020204020204" pitchFamily="34" charset="-122"/>
                <a:ea typeface="微软雅黑" panose="020B0503020204020204" pitchFamily="34" charset="-122"/>
              </a:rPr>
              <a:t>num</a:t>
            </a:r>
            <a:r>
              <a:rPr lang="zh-CN" altLang="en-US" sz="2000" dirty="0">
                <a:solidFill>
                  <a:srgbClr val="4C6062"/>
                </a:solidFill>
                <a:latin typeface="微软雅黑" panose="020B0503020204020204" pitchFamily="34" charset="-122"/>
                <a:ea typeface="微软雅黑" panose="020B0503020204020204" pitchFamily="34" charset="-122"/>
              </a:rPr>
              <a:t>行开始显示指定文件的内容。</a:t>
            </a:r>
            <a:endParaRPr lang="en-US" altLang="zh-CN"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~]#tail  -n  20  /</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/passwd   //</a:t>
            </a:r>
            <a:r>
              <a:rPr lang="zh-CN" altLang="en-US" sz="2000" dirty="0">
                <a:solidFill>
                  <a:srgbClr val="4C6062"/>
                </a:solidFill>
                <a:latin typeface="微软雅黑" panose="020B0503020204020204" pitchFamily="34" charset="-122"/>
                <a:ea typeface="微软雅黑" panose="020B0503020204020204" pitchFamily="34" charset="-122"/>
              </a:rPr>
              <a:t>显示 </a:t>
            </a:r>
            <a:r>
              <a:rPr lang="en-US" altLang="zh-CN" sz="2000" dirty="0">
                <a:solidFill>
                  <a:srgbClr val="4C6062"/>
                </a:solidFill>
                <a:latin typeface="微软雅黑" panose="020B0503020204020204" pitchFamily="34" charset="-122"/>
                <a:ea typeface="微软雅黑" panose="020B0503020204020204" pitchFamily="34" charset="-122"/>
              </a:rPr>
              <a:t>passwd</a:t>
            </a:r>
            <a:r>
              <a:rPr lang="zh-CN" altLang="en-US" sz="2000" dirty="0">
                <a:solidFill>
                  <a:srgbClr val="4C6062"/>
                </a:solidFill>
                <a:latin typeface="微软雅黑" panose="020B0503020204020204" pitchFamily="34" charset="-122"/>
                <a:ea typeface="微软雅黑" panose="020B0503020204020204" pitchFamily="34" charset="-122"/>
              </a:rPr>
              <a:t>文件的末尾</a:t>
            </a:r>
            <a:r>
              <a:rPr lang="en-US" altLang="zh-CN" sz="2000" dirty="0">
                <a:solidFill>
                  <a:srgbClr val="4C6062"/>
                </a:solidFill>
                <a:latin typeface="微软雅黑" panose="020B0503020204020204" pitchFamily="34" charset="-122"/>
                <a:ea typeface="微软雅黑" panose="020B0503020204020204" pitchFamily="34" charset="-122"/>
              </a:rPr>
              <a:t>20</a:t>
            </a:r>
            <a:r>
              <a:rPr lang="zh-CN" altLang="en-US" sz="2000" dirty="0">
                <a:solidFill>
                  <a:srgbClr val="4C6062"/>
                </a:solidFill>
                <a:latin typeface="微软雅黑" panose="020B0503020204020204" pitchFamily="34" charset="-122"/>
                <a:ea typeface="微软雅黑" panose="020B0503020204020204" pitchFamily="34" charset="-122"/>
              </a:rPr>
              <a:t>行</a:t>
            </a: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10" name="矩形 9"/>
          <p:cNvSpPr/>
          <p:nvPr/>
        </p:nvSpPr>
        <p:spPr>
          <a:xfrm>
            <a:off x="879032" y="5410994"/>
            <a:ext cx="10156076" cy="685800"/>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课堂</a:t>
            </a:r>
            <a:r>
              <a:rPr lang="zh-CN" dirty="0"/>
              <a:t>小练习</a:t>
            </a:r>
            <a:r>
              <a:rPr lang="en-US" altLang="zh-CN" dirty="0"/>
              <a:t>1</a:t>
            </a:r>
            <a:endParaRPr lang="en-US" altLang="zh-CN"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3" name="文本框 2"/>
          <p:cNvSpPr txBox="1"/>
          <p:nvPr/>
        </p:nvSpPr>
        <p:spPr>
          <a:xfrm>
            <a:off x="1222375" y="1811020"/>
            <a:ext cx="10565765" cy="3492500"/>
          </a:xfrm>
          <a:prstGeom prst="rect">
            <a:avLst/>
          </a:prstGeom>
          <a:noFill/>
        </p:spPr>
        <p:txBody>
          <a:bodyPr wrap="square" rtlCol="0">
            <a:noAutofit/>
          </a:bodyPr>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1</a:t>
            </a:r>
            <a:r>
              <a:rPr lang="zh-CN" altLang="en-US" sz="2000" dirty="0">
                <a:solidFill>
                  <a:srgbClr val="4C6062"/>
                </a:solidFill>
                <a:latin typeface="微软雅黑" panose="020B0503020204020204" pitchFamily="34" charset="-122"/>
                <a:ea typeface="微软雅黑" panose="020B0503020204020204" pitchFamily="34" charset="-122"/>
              </a:rPr>
              <a:t>、在不打开文件的情况下，显示/etc/passwd文件的前5行内容。</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、接着，显示同一个文件的最后5行内容。</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3</a:t>
            </a:r>
            <a:r>
              <a:rPr lang="zh-CN" altLang="en-US" sz="2000" dirty="0">
                <a:solidFill>
                  <a:srgbClr val="4C6062"/>
                </a:solidFill>
                <a:latin typeface="微软雅黑" panose="020B0503020204020204" pitchFamily="34" charset="-122"/>
                <a:ea typeface="微软雅黑" panose="020B0503020204020204" pitchFamily="34" charset="-122"/>
              </a:rPr>
              <a:t>、使用一个命令确定你当前的工作目录，接着切换到/etc目录下，不使用绝对路径。</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4</a:t>
            </a:r>
            <a:r>
              <a:rPr lang="zh-CN" altLang="en-US" sz="2000" dirty="0">
                <a:solidFill>
                  <a:srgbClr val="4C6062"/>
                </a:solidFill>
                <a:latin typeface="微软雅黑" panose="020B0503020204020204" pitchFamily="34" charset="-122"/>
                <a:ea typeface="微软雅黑" panose="020B0503020204020204" pitchFamily="34" charset="-122"/>
              </a:rPr>
              <a:t>、返回到你的家目录，再使用一条命令列出你家目录下所有的目录和子目录中的文件，包括隐藏文件。</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5</a:t>
            </a:r>
            <a:r>
              <a:rPr lang="zh-CN" altLang="en-US" sz="2000" dirty="0">
                <a:solidFill>
                  <a:srgbClr val="4C6062"/>
                </a:solidFill>
                <a:latin typeface="微软雅黑" panose="020B0503020204020204" pitchFamily="34" charset="-122"/>
                <a:ea typeface="微软雅黑" panose="020B0503020204020204" pitchFamily="34" charset="-122"/>
              </a:rPr>
              <a:t>、切换到目录/usr/local/bin，再使用相对路径切换到/usr/local/share。</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6</a:t>
            </a:r>
            <a:r>
              <a:rPr lang="zh-CN" altLang="en-US" sz="2000" dirty="0">
                <a:solidFill>
                  <a:srgbClr val="4C6062"/>
                </a:solidFill>
                <a:latin typeface="微软雅黑" panose="020B0503020204020204" pitchFamily="34" charset="-122"/>
                <a:ea typeface="微软雅黑" panose="020B0503020204020204" pitchFamily="34" charset="-122"/>
              </a:rPr>
              <a:t>、使用more命令查看/etc/fstab文件的内容，并尝试前进几页。</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50" y="1741724"/>
            <a:ext cx="9888772" cy="5247590"/>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3. </a:t>
            </a:r>
            <a:r>
              <a:rPr lang="zh-CN" altLang="en-US" sz="2000" dirty="0">
                <a:solidFill>
                  <a:srgbClr val="4C6062"/>
                </a:solidFill>
                <a:latin typeface="微软雅黑" panose="020B0503020204020204" pitchFamily="34" charset="-122"/>
                <a:ea typeface="微软雅黑" panose="020B0503020204020204" pitchFamily="34" charset="-122"/>
              </a:rPr>
              <a:t>熟练使用目录操作类命令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1</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mkdir</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err="1">
                <a:solidFill>
                  <a:srgbClr val="4C6062"/>
                </a:solidFill>
                <a:latin typeface="微软雅黑" panose="020B0503020204020204" pitchFamily="34" charset="-122"/>
                <a:ea typeface="微软雅黑" panose="020B0503020204020204" pitchFamily="34" charset="-122"/>
              </a:rPr>
              <a:t>mkdir</a:t>
            </a:r>
            <a:r>
              <a:rPr lang="zh-CN" altLang="en-US" sz="2000" dirty="0">
                <a:solidFill>
                  <a:srgbClr val="4C6062"/>
                </a:solidFill>
                <a:latin typeface="微软雅黑" panose="020B0503020204020204" pitchFamily="34" charset="-122"/>
                <a:ea typeface="微软雅黑" panose="020B0503020204020204" pitchFamily="34" charset="-122"/>
              </a:rPr>
              <a:t>命令用于创建一个目录。该命令的语法为</a:t>
            </a:r>
            <a:r>
              <a:rPr lang="en-US" altLang="zh-CN" sz="2000" dirty="0">
                <a:solidFill>
                  <a:srgbClr val="4C6062"/>
                </a:solidFill>
                <a:latin typeface="微软雅黑" panose="020B0503020204020204" pitchFamily="34" charset="-122"/>
                <a:ea typeface="微软雅黑" panose="020B0503020204020204" pitchFamily="34" charset="-122"/>
              </a:rPr>
              <a:t>:</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err="1">
                <a:solidFill>
                  <a:srgbClr val="4C6062"/>
                </a:solidFill>
                <a:latin typeface="微软雅黑" panose="020B0503020204020204" pitchFamily="34" charset="-122"/>
                <a:ea typeface="微软雅黑" panose="020B0503020204020204" pitchFamily="34" charset="-122"/>
              </a:rPr>
              <a:t>mkdir</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目录名</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上述目录名可以为相对路径，也可以为绝对路径</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~]#mkdir dir1   //</a:t>
            </a:r>
            <a:r>
              <a:rPr lang="zh-CN" altLang="en-US" sz="2000" dirty="0">
                <a:solidFill>
                  <a:srgbClr val="4C6062"/>
                </a:solidFill>
                <a:latin typeface="微软雅黑" panose="020B0503020204020204" pitchFamily="34" charset="-122"/>
                <a:ea typeface="微软雅黑" panose="020B0503020204020204" pitchFamily="34" charset="-122"/>
              </a:rPr>
              <a:t>在当前目录下创建</a:t>
            </a:r>
            <a:r>
              <a:rPr lang="en-US" altLang="zh-CN" sz="2000" dirty="0">
                <a:solidFill>
                  <a:srgbClr val="4C6062"/>
                </a:solidFill>
                <a:latin typeface="微软雅黑" panose="020B0503020204020204" pitchFamily="34" charset="-122"/>
                <a:ea typeface="微软雅黑" panose="020B0503020204020204" pitchFamily="34" charset="-122"/>
              </a:rPr>
              <a:t>dir1</a:t>
            </a:r>
            <a:r>
              <a:rPr lang="zh-CN" altLang="en-US" sz="2000" dirty="0">
                <a:solidFill>
                  <a:srgbClr val="4C6062"/>
                </a:solidFill>
                <a:latin typeface="微软雅黑" panose="020B0503020204020204" pitchFamily="34" charset="-122"/>
                <a:ea typeface="微软雅黑" panose="020B0503020204020204" pitchFamily="34" charset="-122"/>
              </a:rPr>
              <a:t>子目录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~]#mkdir -p dir2/subdir2</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在当前目录的</a:t>
            </a:r>
            <a:r>
              <a:rPr lang="en-US" altLang="zh-CN" sz="2000" dirty="0">
                <a:solidFill>
                  <a:srgbClr val="4C6062"/>
                </a:solidFill>
                <a:latin typeface="微软雅黑" panose="020B0503020204020204" pitchFamily="34" charset="-122"/>
                <a:ea typeface="微软雅黑" panose="020B0503020204020204" pitchFamily="34" charset="-122"/>
              </a:rPr>
              <a:t>dir2</a:t>
            </a:r>
            <a:r>
              <a:rPr lang="zh-CN" altLang="en-US" sz="2000" dirty="0">
                <a:solidFill>
                  <a:srgbClr val="4C6062"/>
                </a:solidFill>
                <a:latin typeface="微软雅黑" panose="020B0503020204020204" pitchFamily="34" charset="-122"/>
                <a:ea typeface="微软雅黑" panose="020B0503020204020204" pitchFamily="34" charset="-122"/>
              </a:rPr>
              <a:t>目录中创建</a:t>
            </a:r>
            <a:r>
              <a:rPr lang="en-US" altLang="zh-CN" sz="2000" dirty="0">
                <a:solidFill>
                  <a:srgbClr val="4C6062"/>
                </a:solidFill>
                <a:latin typeface="微软雅黑" panose="020B0503020204020204" pitchFamily="34" charset="-122"/>
                <a:ea typeface="微软雅黑" panose="020B0503020204020204" pitchFamily="34" charset="-122"/>
              </a:rPr>
              <a:t>subdir2</a:t>
            </a:r>
            <a:r>
              <a:rPr lang="zh-CN" altLang="en-US" sz="2000" dirty="0">
                <a:solidFill>
                  <a:srgbClr val="4C6062"/>
                </a:solidFill>
                <a:latin typeface="微软雅黑" panose="020B0503020204020204" pitchFamily="34" charset="-122"/>
                <a:ea typeface="微软雅黑" panose="020B0503020204020204" pitchFamily="34" charset="-122"/>
              </a:rPr>
              <a:t>子目录，如果</a:t>
            </a:r>
            <a:r>
              <a:rPr lang="en-US" altLang="zh-CN" sz="2000" dirty="0">
                <a:solidFill>
                  <a:srgbClr val="4C6062"/>
                </a:solidFill>
                <a:latin typeface="微软雅黑" panose="020B0503020204020204" pitchFamily="34" charset="-122"/>
                <a:ea typeface="微软雅黑" panose="020B0503020204020204" pitchFamily="34" charset="-122"/>
              </a:rPr>
              <a:t>dir2</a:t>
            </a:r>
            <a:r>
              <a:rPr lang="zh-CN" altLang="en-US" sz="2000" dirty="0">
                <a:solidFill>
                  <a:srgbClr val="4C6062"/>
                </a:solidFill>
                <a:latin typeface="微软雅黑" panose="020B0503020204020204" pitchFamily="34" charset="-122"/>
                <a:ea typeface="微软雅黑" panose="020B0503020204020204" pitchFamily="34" charset="-122"/>
              </a:rPr>
              <a:t>目录不存在，则同时创建</a:t>
            </a: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10" name="矩形 9"/>
          <p:cNvSpPr/>
          <p:nvPr/>
        </p:nvSpPr>
        <p:spPr>
          <a:xfrm>
            <a:off x="774700" y="4880601"/>
            <a:ext cx="10506075" cy="1749593"/>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descr="7b0a2020202022776f7264617274223a2022220a7d0a"/>
          <p:cNvSpPr/>
          <p:nvPr>
            <p:custDataLst>
              <p:tags r:id="rId1"/>
            </p:custDataLst>
          </p:nvPr>
        </p:nvSpPr>
        <p:spPr>
          <a:xfrm>
            <a:off x="3051175" y="2332355"/>
            <a:ext cx="1607820" cy="521970"/>
          </a:xfrm>
          <a:prstGeom prst="rect">
            <a:avLst/>
          </a:prstGeom>
          <a:noFill/>
          <a:ln>
            <a:noFill/>
          </a:ln>
        </p:spPr>
        <p:txBody>
          <a:bodyPr wrap="none" rtlCol="0" anchor="t">
            <a:spAutoFit/>
          </a:bodyPr>
          <a:p>
            <a:pPr algn="ctr"/>
            <a:r>
              <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rPr>
              <a:t>常用命令</a:t>
            </a:r>
            <a:endPar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50" y="1741724"/>
            <a:ext cx="9888772" cy="5709255"/>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3. </a:t>
            </a:r>
            <a:r>
              <a:rPr lang="zh-CN" altLang="en-US" sz="2000" dirty="0">
                <a:solidFill>
                  <a:srgbClr val="4C6062"/>
                </a:solidFill>
                <a:latin typeface="微软雅黑" panose="020B0503020204020204" pitchFamily="34" charset="-122"/>
                <a:ea typeface="微软雅黑" panose="020B0503020204020204" pitchFamily="34" charset="-122"/>
              </a:rPr>
              <a:t>熟练使用目录操作类命令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rmdir</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err="1">
                <a:solidFill>
                  <a:srgbClr val="4C6062"/>
                </a:solidFill>
                <a:latin typeface="微软雅黑" panose="020B0503020204020204" pitchFamily="34" charset="-122"/>
                <a:ea typeface="微软雅黑" panose="020B0503020204020204" pitchFamily="34" charset="-122"/>
              </a:rPr>
              <a:t>rmdir</a:t>
            </a:r>
            <a:r>
              <a:rPr lang="zh-CN" altLang="en-US" sz="2000" dirty="0">
                <a:solidFill>
                  <a:srgbClr val="4C6062"/>
                </a:solidFill>
                <a:latin typeface="微软雅黑" panose="020B0503020204020204" pitchFamily="34" charset="-122"/>
                <a:ea typeface="微软雅黑" panose="020B0503020204020204" pitchFamily="34" charset="-122"/>
              </a:rPr>
              <a:t>命令用于删除空目录。该命令的语法为</a:t>
            </a:r>
            <a:r>
              <a:rPr lang="en-US" altLang="zh-CN" sz="2000" dirty="0">
                <a:solidFill>
                  <a:srgbClr val="4C6062"/>
                </a:solidFill>
                <a:latin typeface="微软雅黑" panose="020B0503020204020204" pitchFamily="34" charset="-122"/>
                <a:ea typeface="微软雅黑" panose="020B0503020204020204" pitchFamily="34" charset="-122"/>
              </a:rPr>
              <a:t>:</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err="1">
                <a:solidFill>
                  <a:srgbClr val="4C6062"/>
                </a:solidFill>
                <a:latin typeface="微软雅黑" panose="020B0503020204020204" pitchFamily="34" charset="-122"/>
                <a:ea typeface="微软雅黑" panose="020B0503020204020204" pitchFamily="34" charset="-122"/>
              </a:rPr>
              <a:t>rmdir</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目录名</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上述目录名可以为相对路径，也可以为绝对路径。但所删除的目录必须为空目录。</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~]#rmdir dir1   //</a:t>
            </a:r>
            <a:r>
              <a:rPr lang="zh-CN" altLang="en-US" sz="2000" dirty="0">
                <a:solidFill>
                  <a:srgbClr val="4C6062"/>
                </a:solidFill>
                <a:latin typeface="微软雅黑" panose="020B0503020204020204" pitchFamily="34" charset="-122"/>
                <a:ea typeface="微软雅黑" panose="020B0503020204020204" pitchFamily="34" charset="-122"/>
              </a:rPr>
              <a:t>在当前目录下删除</a:t>
            </a:r>
            <a:r>
              <a:rPr lang="en-US" altLang="zh-CN" sz="2000" dirty="0">
                <a:solidFill>
                  <a:srgbClr val="4C6062"/>
                </a:solidFill>
                <a:latin typeface="微软雅黑" panose="020B0503020204020204" pitchFamily="34" charset="-122"/>
                <a:ea typeface="微软雅黑" panose="020B0503020204020204" pitchFamily="34" charset="-122"/>
              </a:rPr>
              <a:t>dir1</a:t>
            </a:r>
            <a:r>
              <a:rPr lang="zh-CN" altLang="en-US" sz="2000" dirty="0">
                <a:solidFill>
                  <a:srgbClr val="4C6062"/>
                </a:solidFill>
                <a:latin typeface="微软雅黑" panose="020B0503020204020204" pitchFamily="34" charset="-122"/>
                <a:ea typeface="微软雅黑" panose="020B0503020204020204" pitchFamily="34" charset="-122"/>
              </a:rPr>
              <a:t>空子目录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~]#rmdir -p dir2/subdir2  </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删除当前目录中</a:t>
            </a:r>
            <a:r>
              <a:rPr lang="en-US" altLang="zh-CN" sz="2000" dirty="0">
                <a:solidFill>
                  <a:srgbClr val="4C6062"/>
                </a:solidFill>
                <a:latin typeface="微软雅黑" panose="020B0503020204020204" pitchFamily="34" charset="-122"/>
                <a:ea typeface="微软雅黑" panose="020B0503020204020204" pitchFamily="34" charset="-122"/>
              </a:rPr>
              <a:t>dir2/subdir2</a:t>
            </a:r>
            <a:r>
              <a:rPr lang="zh-CN" altLang="en-US" sz="2000" dirty="0">
                <a:solidFill>
                  <a:srgbClr val="4C6062"/>
                </a:solidFill>
                <a:latin typeface="微软雅黑" panose="020B0503020204020204" pitchFamily="34" charset="-122"/>
                <a:ea typeface="微软雅黑" panose="020B0503020204020204" pitchFamily="34" charset="-122"/>
              </a:rPr>
              <a:t>子目录，</a:t>
            </a: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删除</a:t>
            </a:r>
            <a:r>
              <a:rPr lang="en-US" altLang="zh-CN" sz="2000" dirty="0">
                <a:solidFill>
                  <a:srgbClr val="4C6062"/>
                </a:solidFill>
                <a:latin typeface="微软雅黑" panose="020B0503020204020204" pitchFamily="34" charset="-122"/>
                <a:ea typeface="微软雅黑" panose="020B0503020204020204" pitchFamily="34" charset="-122"/>
              </a:rPr>
              <a:t>subdir2</a:t>
            </a:r>
            <a:r>
              <a:rPr lang="zh-CN" altLang="en-US" sz="2000" dirty="0">
                <a:solidFill>
                  <a:srgbClr val="4C6062"/>
                </a:solidFill>
                <a:latin typeface="微软雅黑" panose="020B0503020204020204" pitchFamily="34" charset="-122"/>
                <a:ea typeface="微软雅黑" panose="020B0503020204020204" pitchFamily="34" charset="-122"/>
              </a:rPr>
              <a:t>目录时，如果</a:t>
            </a:r>
            <a:r>
              <a:rPr lang="en-US" altLang="zh-CN" sz="2000" dirty="0">
                <a:solidFill>
                  <a:srgbClr val="4C6062"/>
                </a:solidFill>
                <a:latin typeface="微软雅黑" panose="020B0503020204020204" pitchFamily="34" charset="-122"/>
                <a:ea typeface="微软雅黑" panose="020B0503020204020204" pitchFamily="34" charset="-122"/>
              </a:rPr>
              <a:t>dir2</a:t>
            </a:r>
            <a:r>
              <a:rPr lang="zh-CN" altLang="en-US" sz="2000" dirty="0">
                <a:solidFill>
                  <a:srgbClr val="4C6062"/>
                </a:solidFill>
                <a:latin typeface="微软雅黑" panose="020B0503020204020204" pitchFamily="34" charset="-122"/>
                <a:ea typeface="微软雅黑" panose="020B0503020204020204" pitchFamily="34" charset="-122"/>
              </a:rPr>
              <a:t>目录中无其他目录，则一起删除</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10" name="矩形 9"/>
          <p:cNvSpPr/>
          <p:nvPr/>
        </p:nvSpPr>
        <p:spPr>
          <a:xfrm>
            <a:off x="841376" y="4481363"/>
            <a:ext cx="10496724" cy="2015481"/>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descr="7b0a2020202022776f7264617274223a2022220a7d0a"/>
          <p:cNvSpPr/>
          <p:nvPr>
            <p:custDataLst>
              <p:tags r:id="rId1"/>
            </p:custDataLst>
          </p:nvPr>
        </p:nvSpPr>
        <p:spPr>
          <a:xfrm>
            <a:off x="2974975" y="2332355"/>
            <a:ext cx="1607820" cy="521970"/>
          </a:xfrm>
          <a:prstGeom prst="rect">
            <a:avLst/>
          </a:prstGeom>
          <a:noFill/>
          <a:ln>
            <a:noFill/>
          </a:ln>
        </p:spPr>
        <p:txBody>
          <a:bodyPr wrap="none" rtlCol="0" anchor="t">
            <a:spAutoFit/>
          </a:bodyPr>
          <a:p>
            <a:pPr algn="ctr"/>
            <a:r>
              <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rPr>
              <a:t>常用命令</a:t>
            </a:r>
            <a:endPar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914029" y="2032470"/>
            <a:ext cx="1943718" cy="369353"/>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
          <p:cNvSpPr txBox="1"/>
          <p:nvPr/>
        </p:nvSpPr>
        <p:spPr>
          <a:xfrm>
            <a:off x="5133472" y="2777709"/>
            <a:ext cx="1705595" cy="350886"/>
          </a:xfrm>
          <a:prstGeom prst="rect">
            <a:avLst/>
          </a:prstGeom>
          <a:noFill/>
        </p:spPr>
        <p:txBody>
          <a:bodyPr wrap="none" lIns="0" tIns="0" rIns="0" bIns="60981" rtlCol="0">
            <a:spAutoFit/>
          </a:bodyPr>
          <a:lstStyle/>
          <a:p>
            <a:pPr>
              <a:lnSpc>
                <a:spcPts val="2400"/>
              </a:lnSpc>
            </a:pPr>
            <a:r>
              <a:rPr lang="zh-CN" altLang="en-US" sz="1900" dirty="0">
                <a:solidFill>
                  <a:srgbClr val="656D8D"/>
                </a:solidFill>
                <a:latin typeface="Microsoft YaHei UI" panose="020B0503020204020204" pitchFamily="18" charset="-122"/>
                <a:cs typeface="Microsoft YaHei UI" panose="020B0503020204020204" pitchFamily="18" charset="-122"/>
              </a:rPr>
              <a:t>项目设计与准备</a:t>
            </a:r>
            <a:endParaRPr lang="zh-CN" altLang="en-US" sz="1900" dirty="0">
              <a:solidFill>
                <a:srgbClr val="656D8D"/>
              </a:solidFill>
              <a:latin typeface="Microsoft YaHei UI" panose="020B0503020204020204" pitchFamily="18" charset="-122"/>
              <a:cs typeface="Microsoft YaHei UI" panose="020B0503020204020204" pitchFamily="18" charset="-122"/>
            </a:endParaRPr>
          </a:p>
        </p:txBody>
      </p:sp>
      <p:sp>
        <p:nvSpPr>
          <p:cNvPr id="18" name="TextBox 1"/>
          <p:cNvSpPr txBox="1"/>
          <p:nvPr/>
        </p:nvSpPr>
        <p:spPr>
          <a:xfrm>
            <a:off x="5133472" y="2069841"/>
            <a:ext cx="1461939" cy="350886"/>
          </a:xfrm>
          <a:prstGeom prst="rect">
            <a:avLst/>
          </a:prstGeom>
          <a:noFill/>
        </p:spPr>
        <p:txBody>
          <a:bodyPr wrap="none" lIns="0" tIns="0" rIns="0" bIns="60981" rtlCol="0">
            <a:spAutoFit/>
          </a:bodyPr>
          <a:lstStyle/>
          <a:p>
            <a:pPr>
              <a:lnSpc>
                <a:spcPts val="2400"/>
              </a:lnSpc>
            </a:pPr>
            <a:r>
              <a:rPr lang="zh-CN" altLang="en-US" sz="1900" dirty="0">
                <a:solidFill>
                  <a:schemeClr val="bg1"/>
                </a:solidFill>
                <a:latin typeface="Microsoft YaHei UI" panose="020B0503020204020204" pitchFamily="18" charset="-122"/>
                <a:cs typeface="Microsoft YaHei UI" panose="020B0503020204020204" pitchFamily="18" charset="-122"/>
              </a:rPr>
              <a:t>项目知识准备</a:t>
            </a:r>
            <a:endParaRPr lang="zh-CN" altLang="en-US" sz="1900" dirty="0">
              <a:solidFill>
                <a:schemeClr val="bg1"/>
              </a:solidFill>
              <a:latin typeface="Microsoft YaHei UI" panose="020B0503020204020204" pitchFamily="18" charset="-122"/>
              <a:cs typeface="Microsoft YaHei UI" panose="020B0503020204020204" pitchFamily="18" charset="-122"/>
            </a:endParaRPr>
          </a:p>
        </p:txBody>
      </p:sp>
      <p:sp>
        <p:nvSpPr>
          <p:cNvPr id="48" name="TextBox 1"/>
          <p:cNvSpPr txBox="1"/>
          <p:nvPr/>
        </p:nvSpPr>
        <p:spPr>
          <a:xfrm>
            <a:off x="5176004" y="3531486"/>
            <a:ext cx="974626" cy="350886"/>
          </a:xfrm>
          <a:prstGeom prst="rect">
            <a:avLst/>
          </a:prstGeom>
          <a:noFill/>
        </p:spPr>
        <p:txBody>
          <a:bodyPr wrap="none" lIns="0" tIns="0" rIns="0" bIns="60981" rtlCol="0">
            <a:spAutoFit/>
          </a:bodyPr>
          <a:lstStyle/>
          <a:p>
            <a:pPr>
              <a:lnSpc>
                <a:spcPts val="2400"/>
              </a:lnSpc>
            </a:pPr>
            <a:r>
              <a:rPr lang="zh-CN" altLang="en-US" sz="1900" dirty="0">
                <a:solidFill>
                  <a:srgbClr val="656D8D"/>
                </a:solidFill>
                <a:latin typeface="Microsoft YaHei UI" panose="020B0503020204020204" pitchFamily="18" charset="-122"/>
                <a:cs typeface="Microsoft YaHei UI" panose="020B0503020204020204" pitchFamily="18" charset="-122"/>
              </a:rPr>
              <a:t>项目实施</a:t>
            </a:r>
            <a:endParaRPr lang="zh-CN" altLang="en-US" sz="1900" dirty="0">
              <a:solidFill>
                <a:srgbClr val="656D8D"/>
              </a:solidFill>
              <a:latin typeface="Microsoft YaHei UI" panose="020B0503020204020204" pitchFamily="18" charset="-122"/>
              <a:cs typeface="Microsoft YaHei UI" panose="020B0503020204020204" pitchFamily="18" charset="-122"/>
            </a:endParaRPr>
          </a:p>
        </p:txBody>
      </p:sp>
      <p:sp>
        <p:nvSpPr>
          <p:cNvPr id="50" name="TextBox 1"/>
          <p:cNvSpPr txBox="1"/>
          <p:nvPr/>
        </p:nvSpPr>
        <p:spPr>
          <a:xfrm>
            <a:off x="5123624" y="4281352"/>
            <a:ext cx="3294172" cy="350886"/>
          </a:xfrm>
          <a:prstGeom prst="rect">
            <a:avLst/>
          </a:prstGeom>
          <a:noFill/>
        </p:spPr>
        <p:txBody>
          <a:bodyPr wrap="none" lIns="0" tIns="0" rIns="0" bIns="60981" rtlCol="0">
            <a:spAutoFit/>
          </a:bodyPr>
          <a:lstStyle/>
          <a:p>
            <a:pPr>
              <a:lnSpc>
                <a:spcPts val="2400"/>
              </a:lnSpc>
            </a:pPr>
            <a:r>
              <a:rPr lang="zh-CN" altLang="en-US" sz="1900" dirty="0">
                <a:solidFill>
                  <a:srgbClr val="656D8D"/>
                </a:solidFill>
                <a:latin typeface="Microsoft YaHei UI" panose="020B0503020204020204" pitchFamily="18" charset="-122"/>
                <a:cs typeface="Microsoft YaHei UI" panose="020B0503020204020204" pitchFamily="18" charset="-122"/>
              </a:rPr>
              <a:t>项目实录：使用</a:t>
            </a:r>
            <a:r>
              <a:rPr lang="en-US" altLang="zh-CN" sz="1900" dirty="0">
                <a:solidFill>
                  <a:srgbClr val="656D8D"/>
                </a:solidFill>
                <a:latin typeface="Microsoft YaHei UI" panose="020B0503020204020204" pitchFamily="18" charset="-122"/>
                <a:cs typeface="Microsoft YaHei UI" panose="020B0503020204020204" pitchFamily="18" charset="-122"/>
              </a:rPr>
              <a:t>Linux</a:t>
            </a:r>
            <a:r>
              <a:rPr lang="zh-CN" altLang="en-US" sz="1900" dirty="0">
                <a:solidFill>
                  <a:srgbClr val="656D8D"/>
                </a:solidFill>
                <a:latin typeface="Microsoft YaHei UI" panose="020B0503020204020204" pitchFamily="18" charset="-122"/>
                <a:cs typeface="Microsoft YaHei UI" panose="020B0503020204020204" pitchFamily="18" charset="-122"/>
              </a:rPr>
              <a:t>基本命令</a:t>
            </a:r>
            <a:endParaRPr lang="zh-CN" altLang="en-US" sz="1900" dirty="0">
              <a:solidFill>
                <a:srgbClr val="656D8D"/>
              </a:solidFill>
              <a:latin typeface="Microsoft YaHei UI" panose="020B0503020204020204" pitchFamily="18" charset="-122"/>
              <a:cs typeface="Microsoft YaHei UI" panose="020B0503020204020204" pitchFamily="18" charset="-122"/>
            </a:endParaRPr>
          </a:p>
        </p:txBody>
      </p:sp>
      <p:sp>
        <p:nvSpPr>
          <p:cNvPr id="51" name="Freeform 3"/>
          <p:cNvSpPr/>
          <p:nvPr/>
        </p:nvSpPr>
        <p:spPr>
          <a:xfrm>
            <a:off x="4700092" y="1642913"/>
            <a:ext cx="79628" cy="361568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52" name="Freeform 3"/>
          <p:cNvSpPr/>
          <p:nvPr/>
        </p:nvSpPr>
        <p:spPr>
          <a:xfrm>
            <a:off x="4637406" y="215848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7" name="Freeform 3"/>
          <p:cNvSpPr/>
          <p:nvPr/>
        </p:nvSpPr>
        <p:spPr>
          <a:xfrm>
            <a:off x="4637406" y="29023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3" name="Freeform 3"/>
          <p:cNvSpPr/>
          <p:nvPr/>
        </p:nvSpPr>
        <p:spPr>
          <a:xfrm>
            <a:off x="4637406" y="363579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4" name="Freeform 3"/>
          <p:cNvSpPr/>
          <p:nvPr/>
        </p:nvSpPr>
        <p:spPr>
          <a:xfrm>
            <a:off x="4637406" y="435969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49" y="1741724"/>
            <a:ext cx="10496725" cy="4632037"/>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4. </a:t>
            </a:r>
            <a:r>
              <a:rPr lang="zh-CN" altLang="en-US" sz="2000" dirty="0">
                <a:solidFill>
                  <a:srgbClr val="4C6062"/>
                </a:solidFill>
                <a:latin typeface="微软雅黑" panose="020B0503020204020204" pitchFamily="34" charset="-122"/>
                <a:ea typeface="微软雅黑" panose="020B0503020204020204" pitchFamily="34" charset="-122"/>
              </a:rPr>
              <a:t>熟练使用</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1</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命令的使用方法</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命令主要用于文件或目录的复制。该命令的语法为</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cp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源文件   目标文件</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命令的常用参数选项如下。</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indent="342900">
              <a:spcBef>
                <a:spcPts val="360"/>
              </a:spcBef>
              <a:spcAft>
                <a:spcPts val="240"/>
              </a:spcAft>
              <a:buFont typeface="Wingdings" panose="05000000000000000000" pitchFamily="2" charset="2"/>
              <a:buChar char="l"/>
            </a:pPr>
            <a:r>
              <a:rPr lang="en-US" altLang="zh-CN" sz="2000" dirty="0">
                <a:solidFill>
                  <a:srgbClr val="4C6062"/>
                </a:solidFill>
                <a:latin typeface="微软雅黑" panose="020B0503020204020204" pitchFamily="34" charset="-122"/>
                <a:ea typeface="微软雅黑" panose="020B0503020204020204" pitchFamily="34" charset="-122"/>
              </a:rPr>
              <a:t>-a</a:t>
            </a:r>
            <a:r>
              <a:rPr lang="zh-CN" altLang="en-US" sz="2000" dirty="0">
                <a:solidFill>
                  <a:srgbClr val="4C6062"/>
                </a:solidFill>
                <a:latin typeface="微软雅黑" panose="020B0503020204020204" pitchFamily="34" charset="-122"/>
                <a:ea typeface="微软雅黑" panose="020B0503020204020204" pitchFamily="34" charset="-122"/>
              </a:rPr>
              <a:t>：尽可能将文件状态、权限等属性照原状予以复制。</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indent="342900">
              <a:spcBef>
                <a:spcPts val="360"/>
              </a:spcBef>
              <a:spcAft>
                <a:spcPts val="240"/>
              </a:spcAft>
              <a:buFont typeface="Wingdings" panose="05000000000000000000" pitchFamily="2" charset="2"/>
              <a:buChar char="l"/>
            </a:pPr>
            <a:r>
              <a:rPr lang="en-US" altLang="zh-CN" sz="2000" dirty="0">
                <a:solidFill>
                  <a:srgbClr val="4C6062"/>
                </a:solidFill>
                <a:latin typeface="微软雅黑" panose="020B0503020204020204" pitchFamily="34" charset="-122"/>
                <a:ea typeface="微软雅黑" panose="020B0503020204020204" pitchFamily="34" charset="-122"/>
              </a:rPr>
              <a:t>-f</a:t>
            </a:r>
            <a:r>
              <a:rPr lang="zh-CN" altLang="en-US" sz="2000" dirty="0">
                <a:solidFill>
                  <a:srgbClr val="4C6062"/>
                </a:solidFill>
                <a:latin typeface="微软雅黑" panose="020B0503020204020204" pitchFamily="34" charset="-122"/>
                <a:ea typeface="微软雅黑" panose="020B0503020204020204" pitchFamily="34" charset="-122"/>
              </a:rPr>
              <a:t>：如果目标文件或目录存在，先删除它们再进行复制（即覆盖），并且不提示用户。</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indent="342900">
              <a:spcBef>
                <a:spcPts val="360"/>
              </a:spcBef>
              <a:spcAft>
                <a:spcPts val="240"/>
              </a:spcAft>
              <a:buFont typeface="Wingdings" panose="05000000000000000000" pitchFamily="2" charset="2"/>
              <a:buChar char="l"/>
            </a:pP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i</a:t>
            </a:r>
            <a:r>
              <a:rPr lang="zh-CN" altLang="en-US" sz="2000" dirty="0">
                <a:solidFill>
                  <a:srgbClr val="4C6062"/>
                </a:solidFill>
                <a:latin typeface="微软雅黑" panose="020B0503020204020204" pitchFamily="34" charset="-122"/>
                <a:ea typeface="微软雅黑" panose="020B0503020204020204" pitchFamily="34" charset="-122"/>
              </a:rPr>
              <a:t>：如果目标文件或目录存在，提示是否覆盖已有的文件。</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indent="342900">
              <a:spcBef>
                <a:spcPts val="360"/>
              </a:spcBef>
              <a:spcAft>
                <a:spcPts val="240"/>
              </a:spcAft>
              <a:buFont typeface="Wingdings" panose="05000000000000000000" pitchFamily="2" charset="2"/>
              <a:buChar char="l"/>
            </a:pPr>
            <a:r>
              <a:rPr lang="en-US" altLang="zh-CN" sz="2000" dirty="0">
                <a:solidFill>
                  <a:srgbClr val="4C6062"/>
                </a:solidFill>
                <a:latin typeface="微软雅黑" panose="020B0503020204020204" pitchFamily="34" charset="-122"/>
                <a:ea typeface="微软雅黑" panose="020B0503020204020204" pitchFamily="34" charset="-122"/>
              </a:rPr>
              <a:t>-R</a:t>
            </a:r>
            <a:r>
              <a:rPr lang="zh-CN" altLang="en-US" sz="2000" dirty="0">
                <a:solidFill>
                  <a:srgbClr val="4C6062"/>
                </a:solidFill>
                <a:latin typeface="微软雅黑" panose="020B0503020204020204" pitchFamily="34" charset="-122"/>
                <a:ea typeface="微软雅黑" panose="020B0503020204020204" pitchFamily="34" charset="-122"/>
              </a:rPr>
              <a:t>：递归复制目录，即包含目录下的各级子目录。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5" name="矩形 4" descr="7b0a2020202022776f7264617274223a2022220a7d0a"/>
          <p:cNvSpPr/>
          <p:nvPr>
            <p:custDataLst>
              <p:tags r:id="rId1"/>
            </p:custDataLst>
          </p:nvPr>
        </p:nvSpPr>
        <p:spPr>
          <a:xfrm>
            <a:off x="4117975" y="2286635"/>
            <a:ext cx="1607820" cy="521970"/>
          </a:xfrm>
          <a:prstGeom prst="rect">
            <a:avLst/>
          </a:prstGeom>
          <a:noFill/>
          <a:ln>
            <a:noFill/>
          </a:ln>
        </p:spPr>
        <p:txBody>
          <a:bodyPr wrap="none" rtlCol="0" anchor="t">
            <a:spAutoFit/>
          </a:bodyPr>
          <a:p>
            <a:pPr algn="ctr"/>
            <a:r>
              <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rPr>
              <a:t>常用命令</a:t>
            </a:r>
            <a:endPar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49" y="1741724"/>
            <a:ext cx="10496725" cy="3093154"/>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4. </a:t>
            </a:r>
            <a:r>
              <a:rPr lang="zh-CN" altLang="en-US" sz="2000" dirty="0">
                <a:solidFill>
                  <a:srgbClr val="4C6062"/>
                </a:solidFill>
                <a:latin typeface="微软雅黑" panose="020B0503020204020204" pitchFamily="34" charset="-122"/>
                <a:ea typeface="微软雅黑" panose="020B0503020204020204" pitchFamily="34" charset="-122"/>
              </a:rPr>
              <a:t>熟练使用</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）使用</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命令的范例</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例</a:t>
            </a:r>
            <a:r>
              <a:rPr lang="en-US" altLang="zh-CN" sz="2000" dirty="0">
                <a:solidFill>
                  <a:srgbClr val="4C6062"/>
                </a:solidFill>
                <a:latin typeface="微软雅黑" panose="020B0503020204020204" pitchFamily="34" charset="-122"/>
                <a:ea typeface="微软雅黑" panose="020B0503020204020204" pitchFamily="34" charset="-122"/>
              </a:rPr>
              <a:t>2-1】</a:t>
            </a:r>
            <a:r>
              <a:rPr lang="zh-CN" altLang="en-US" sz="2000" dirty="0">
                <a:solidFill>
                  <a:srgbClr val="4C6062"/>
                </a:solidFill>
                <a:latin typeface="微软雅黑" panose="020B0503020204020204" pitchFamily="34" charset="-122"/>
                <a:ea typeface="微软雅黑" panose="020B0503020204020204" pitchFamily="34" charset="-122"/>
              </a:rPr>
              <a:t>用</a:t>
            </a:r>
            <a:r>
              <a:rPr lang="en-US" altLang="zh-CN" sz="2000" dirty="0">
                <a:solidFill>
                  <a:srgbClr val="4C6062"/>
                </a:solidFill>
                <a:latin typeface="微软雅黑" panose="020B0503020204020204" pitchFamily="34" charset="-122"/>
                <a:ea typeface="微软雅黑" panose="020B0503020204020204" pitchFamily="34" charset="-122"/>
              </a:rPr>
              <a:t>root</a:t>
            </a:r>
            <a:r>
              <a:rPr lang="zh-CN" altLang="en-US" sz="2000" dirty="0">
                <a:solidFill>
                  <a:srgbClr val="4C6062"/>
                </a:solidFill>
                <a:latin typeface="微软雅黑" panose="020B0503020204020204" pitchFamily="34" charset="-122"/>
                <a:ea typeface="微软雅黑" panose="020B0503020204020204" pitchFamily="34" charset="-122"/>
              </a:rPr>
              <a:t>身份，将家目录下的</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bashrc</a:t>
            </a:r>
            <a:r>
              <a:rPr lang="zh-CN" altLang="en-US" sz="2000" dirty="0">
                <a:solidFill>
                  <a:srgbClr val="4C6062"/>
                </a:solidFill>
                <a:latin typeface="微软雅黑" panose="020B0503020204020204" pitchFamily="34" charset="-122"/>
                <a:ea typeface="微软雅黑" panose="020B0503020204020204" pitchFamily="34" charset="-122"/>
              </a:rPr>
              <a:t>复制到</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zh-CN" altLang="en-US" sz="2000" dirty="0">
                <a:solidFill>
                  <a:srgbClr val="4C6062"/>
                </a:solidFill>
                <a:latin typeface="微软雅黑" panose="020B0503020204020204" pitchFamily="34" charset="-122"/>
                <a:ea typeface="微软雅黑" panose="020B0503020204020204" pitchFamily="34" charset="-122"/>
              </a:rPr>
              <a:t>下，并更名为</a:t>
            </a:r>
            <a:r>
              <a:rPr lang="en-US" altLang="zh-CN" sz="2000" dirty="0" err="1">
                <a:solidFill>
                  <a:srgbClr val="4C6062"/>
                </a:solidFill>
                <a:latin typeface="微软雅黑" panose="020B0503020204020204" pitchFamily="34" charset="-122"/>
                <a:ea typeface="微软雅黑" panose="020B0503020204020204" pitchFamily="34" charset="-122"/>
              </a:rPr>
              <a:t>bashrc</a:t>
            </a:r>
            <a:r>
              <a:rPr lang="zh-CN" altLang="en-US" sz="2000" dirty="0">
                <a:solidFill>
                  <a:srgbClr val="4C6062"/>
                </a:solidFill>
                <a:latin typeface="微软雅黑" panose="020B0503020204020204" pitchFamily="34" charset="-122"/>
                <a:ea typeface="微软雅黑" panose="020B0503020204020204" pitchFamily="34" charset="-122"/>
              </a:rPr>
              <a:t>。</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cp ~/.</a:t>
            </a:r>
            <a:r>
              <a:rPr lang="en-US" altLang="zh-CN" sz="2000" dirty="0" err="1">
                <a:solidFill>
                  <a:srgbClr val="4C6062"/>
                </a:solidFill>
                <a:latin typeface="微软雅黑" panose="020B0503020204020204" pitchFamily="34" charset="-122"/>
                <a:ea typeface="微软雅黑" panose="020B0503020204020204" pitchFamily="34" charset="-122"/>
              </a:rPr>
              <a:t>bashrc</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bashrc</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cp -</a:t>
            </a:r>
            <a:r>
              <a:rPr lang="en-US" altLang="zh-CN" sz="2000" dirty="0" err="1">
                <a:solidFill>
                  <a:srgbClr val="4C6062"/>
                </a:solidFill>
                <a:latin typeface="微软雅黑" panose="020B0503020204020204" pitchFamily="34" charset="-122"/>
                <a:ea typeface="微软雅黑" panose="020B0503020204020204" pitchFamily="34" charset="-122"/>
              </a:rPr>
              <a:t>i</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bashrc</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bashrc</a:t>
            </a:r>
            <a:endParaRPr lang="en-US" altLang="zh-CN"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7" name="矩形 6"/>
          <p:cNvSpPr/>
          <p:nvPr/>
        </p:nvSpPr>
        <p:spPr>
          <a:xfrm>
            <a:off x="844144" y="3429794"/>
            <a:ext cx="9704912" cy="1165682"/>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49" y="1741724"/>
            <a:ext cx="10496725" cy="3631763"/>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4. </a:t>
            </a:r>
            <a:r>
              <a:rPr lang="zh-CN" altLang="en-US" sz="2000" dirty="0">
                <a:solidFill>
                  <a:srgbClr val="4C6062"/>
                </a:solidFill>
                <a:latin typeface="微软雅黑" panose="020B0503020204020204" pitchFamily="34" charset="-122"/>
                <a:ea typeface="微软雅黑" panose="020B0503020204020204" pitchFamily="34" charset="-122"/>
              </a:rPr>
              <a:t>熟练使用</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）使用</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命令的范例</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例</a:t>
            </a:r>
            <a:r>
              <a:rPr lang="en-US" altLang="zh-CN" sz="2000" dirty="0">
                <a:solidFill>
                  <a:srgbClr val="4C6062"/>
                </a:solidFill>
                <a:latin typeface="微软雅黑" panose="020B0503020204020204" pitchFamily="34" charset="-122"/>
                <a:ea typeface="微软雅黑" panose="020B0503020204020204" pitchFamily="34" charset="-122"/>
              </a:rPr>
              <a:t>2-2】</a:t>
            </a:r>
            <a:r>
              <a:rPr lang="zh-CN" altLang="en-US" sz="2000" dirty="0">
                <a:solidFill>
                  <a:srgbClr val="4C6062"/>
                </a:solidFill>
                <a:latin typeface="微软雅黑" panose="020B0503020204020204" pitchFamily="34" charset="-122"/>
                <a:ea typeface="微软雅黑" panose="020B0503020204020204" pitchFamily="34" charset="-122"/>
              </a:rPr>
              <a:t>变换目录到</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zh-CN" altLang="en-US" sz="2000" dirty="0">
                <a:solidFill>
                  <a:srgbClr val="4C6062"/>
                </a:solidFill>
                <a:latin typeface="微软雅黑" panose="020B0503020204020204" pitchFamily="34" charset="-122"/>
                <a:ea typeface="微软雅黑" panose="020B0503020204020204" pitchFamily="34" charset="-122"/>
              </a:rPr>
              <a:t>，并将</a:t>
            </a:r>
            <a:r>
              <a:rPr lang="en-US" altLang="zh-CN" sz="2000" dirty="0">
                <a:solidFill>
                  <a:srgbClr val="4C6062"/>
                </a:solidFill>
                <a:latin typeface="微软雅黑" panose="020B0503020204020204" pitchFamily="34" charset="-122"/>
                <a:ea typeface="微软雅黑" panose="020B0503020204020204" pitchFamily="34" charset="-122"/>
              </a:rPr>
              <a:t>/var/log/</a:t>
            </a:r>
            <a:r>
              <a:rPr lang="en-US" altLang="zh-CN" sz="2000" dirty="0" err="1">
                <a:solidFill>
                  <a:srgbClr val="4C6062"/>
                </a:solidFill>
                <a:latin typeface="微软雅黑" panose="020B0503020204020204" pitchFamily="34" charset="-122"/>
                <a:ea typeface="微软雅黑" panose="020B0503020204020204" pitchFamily="34" charset="-122"/>
              </a:rPr>
              <a:t>wtmp</a:t>
            </a:r>
            <a:r>
              <a:rPr lang="zh-CN" altLang="en-US" sz="2000" dirty="0">
                <a:solidFill>
                  <a:srgbClr val="4C6062"/>
                </a:solidFill>
                <a:latin typeface="微软雅黑" panose="020B0503020204020204" pitchFamily="34" charset="-122"/>
                <a:ea typeface="微软雅黑" panose="020B0503020204020204" pitchFamily="34" charset="-122"/>
              </a:rPr>
              <a:t>复制到</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zh-CN" altLang="en-US" sz="2000" dirty="0">
                <a:solidFill>
                  <a:srgbClr val="4C6062"/>
                </a:solidFill>
                <a:latin typeface="微软雅黑" panose="020B0503020204020204" pitchFamily="34" charset="-122"/>
                <a:ea typeface="微软雅黑" panose="020B0503020204020204" pitchFamily="34" charset="-122"/>
              </a:rPr>
              <a:t>且观察其目录属性。</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cd  /</a:t>
            </a:r>
            <a:r>
              <a:rPr lang="en-US" altLang="zh-CN" sz="2000" dirty="0" err="1">
                <a:solidFill>
                  <a:srgbClr val="4C6062"/>
                </a:solidFill>
                <a:latin typeface="微软雅黑" panose="020B0503020204020204" pitchFamily="34" charset="-122"/>
                <a:ea typeface="微软雅黑" panose="020B0503020204020204" pitchFamily="34" charset="-122"/>
              </a:rPr>
              <a:t>tmp</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 cp /var/log/</a:t>
            </a:r>
            <a:r>
              <a:rPr lang="en-US" altLang="zh-CN" sz="2000" dirty="0" err="1">
                <a:solidFill>
                  <a:srgbClr val="4C6062"/>
                </a:solidFill>
                <a:latin typeface="微软雅黑" panose="020B0503020204020204" pitchFamily="34" charset="-122"/>
                <a:ea typeface="微软雅黑" panose="020B0503020204020204" pitchFamily="34" charset="-122"/>
              </a:rPr>
              <a:t>wtmp</a:t>
            </a:r>
            <a:r>
              <a:rPr lang="en-US" altLang="zh-CN" sz="2000" dirty="0">
                <a:solidFill>
                  <a:srgbClr val="4C6062"/>
                </a:solidFill>
                <a:latin typeface="微软雅黑" panose="020B0503020204020204" pitchFamily="34" charset="-122"/>
                <a:ea typeface="微软雅黑" panose="020B0503020204020204" pitchFamily="34" charset="-122"/>
              </a:rPr>
              <a:t>  . &lt;==</a:t>
            </a:r>
            <a:r>
              <a:rPr lang="zh-CN" altLang="en-US" sz="2000" dirty="0">
                <a:solidFill>
                  <a:srgbClr val="4C6062"/>
                </a:solidFill>
                <a:latin typeface="微软雅黑" panose="020B0503020204020204" pitchFamily="34" charset="-122"/>
                <a:ea typeface="微软雅黑" panose="020B0503020204020204" pitchFamily="34" charset="-122"/>
              </a:rPr>
              <a:t>复制到当前目录，最后的“</a:t>
            </a: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不要忘记</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]#ls  -l  /var/log/</a:t>
            </a:r>
            <a:r>
              <a:rPr lang="en-US" altLang="zh-CN" sz="2000" dirty="0" err="1">
                <a:solidFill>
                  <a:srgbClr val="4C6062"/>
                </a:solidFill>
                <a:latin typeface="微软雅黑" panose="020B0503020204020204" pitchFamily="34" charset="-122"/>
                <a:ea typeface="微软雅黑" panose="020B0503020204020204" pitchFamily="34" charset="-122"/>
              </a:rPr>
              <a:t>wtmp</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wtmp</a:t>
            </a:r>
            <a:endParaRPr lang="en-US" altLang="zh-CN"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7" name="矩形 6"/>
          <p:cNvSpPr/>
          <p:nvPr/>
        </p:nvSpPr>
        <p:spPr>
          <a:xfrm>
            <a:off x="844143" y="3407112"/>
            <a:ext cx="10360431" cy="1566716"/>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49" y="1741724"/>
            <a:ext cx="10496725" cy="5170646"/>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4. </a:t>
            </a:r>
            <a:r>
              <a:rPr lang="zh-CN" altLang="en-US" sz="2000" dirty="0">
                <a:solidFill>
                  <a:srgbClr val="4C6062"/>
                </a:solidFill>
                <a:latin typeface="微软雅黑" panose="020B0503020204020204" pitchFamily="34" charset="-122"/>
                <a:ea typeface="微软雅黑" panose="020B0503020204020204" pitchFamily="34" charset="-122"/>
              </a:rPr>
              <a:t>熟练使用</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）使用</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命令的范例</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例</a:t>
            </a:r>
            <a:r>
              <a:rPr lang="en-US" altLang="zh-CN" sz="2000" dirty="0">
                <a:solidFill>
                  <a:srgbClr val="4C6062"/>
                </a:solidFill>
                <a:latin typeface="微软雅黑" panose="020B0503020204020204" pitchFamily="34" charset="-122"/>
                <a:ea typeface="微软雅黑" panose="020B0503020204020204" pitchFamily="34" charset="-122"/>
              </a:rPr>
              <a:t>2-3】</a:t>
            </a:r>
            <a:r>
              <a:rPr lang="zh-CN" altLang="en-US" sz="2000" dirty="0">
                <a:solidFill>
                  <a:srgbClr val="4C6062"/>
                </a:solidFill>
                <a:latin typeface="微软雅黑" panose="020B0503020204020204" pitchFamily="34" charset="-122"/>
                <a:ea typeface="微软雅黑" panose="020B0503020204020204" pitchFamily="34" charset="-122"/>
              </a:rPr>
              <a:t>复制</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目录下的所有内容到</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zh-CN" altLang="en-US" sz="2000" dirty="0">
                <a:solidFill>
                  <a:srgbClr val="4C6062"/>
                </a:solidFill>
                <a:latin typeface="微软雅黑" panose="020B0503020204020204" pitchFamily="34" charset="-122"/>
                <a:ea typeface="微软雅黑" panose="020B0503020204020204" pitchFamily="34" charset="-122"/>
              </a:rPr>
              <a:t>文件夹。</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 cp  /</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tmp</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cp: </a:t>
            </a:r>
            <a:r>
              <a:rPr lang="zh-CN" altLang="en-US" sz="2000" dirty="0">
                <a:solidFill>
                  <a:srgbClr val="4C6062"/>
                </a:solidFill>
                <a:latin typeface="微软雅黑" panose="020B0503020204020204" pitchFamily="34" charset="-122"/>
                <a:ea typeface="微软雅黑" panose="020B0503020204020204" pitchFamily="34" charset="-122"/>
              </a:rPr>
              <a:t>未指定 </a:t>
            </a:r>
            <a:r>
              <a:rPr lang="en-US" altLang="zh-CN" sz="2000" dirty="0">
                <a:solidFill>
                  <a:srgbClr val="4C6062"/>
                </a:solidFill>
                <a:latin typeface="微软雅黑" panose="020B0503020204020204" pitchFamily="34" charset="-122"/>
                <a:ea typeface="微软雅黑" panose="020B0503020204020204" pitchFamily="34" charset="-122"/>
              </a:rPr>
              <a:t>-r</a:t>
            </a:r>
            <a:r>
              <a:rPr lang="zh-CN" altLang="en-US" sz="2000" dirty="0">
                <a:solidFill>
                  <a:srgbClr val="4C6062"/>
                </a:solidFill>
                <a:latin typeface="微软雅黑" panose="020B0503020204020204" pitchFamily="34" charset="-122"/>
                <a:ea typeface="微软雅黑" panose="020B0503020204020204" pitchFamily="34" charset="-122"/>
              </a:rPr>
              <a:t>；略过目录</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  &lt;== </a:t>
            </a:r>
            <a:r>
              <a:rPr lang="zh-CN" altLang="en-US" sz="2000" dirty="0">
                <a:solidFill>
                  <a:srgbClr val="4C6062"/>
                </a:solidFill>
                <a:latin typeface="微软雅黑" panose="020B0503020204020204" pitchFamily="34" charset="-122"/>
                <a:ea typeface="微软雅黑" panose="020B0503020204020204" pitchFamily="34" charset="-122"/>
              </a:rPr>
              <a:t>如果是目录则不能直接复制，要加上</a:t>
            </a:r>
            <a:r>
              <a:rPr lang="en-US" altLang="zh-CN" sz="2000" dirty="0">
                <a:solidFill>
                  <a:srgbClr val="4C6062"/>
                </a:solidFill>
                <a:latin typeface="微软雅黑" panose="020B0503020204020204" pitchFamily="34" charset="-122"/>
                <a:ea typeface="微软雅黑" panose="020B0503020204020204" pitchFamily="34" charset="-122"/>
              </a:rPr>
              <a:t>-r</a:t>
            </a:r>
            <a:r>
              <a:rPr lang="zh-CN" altLang="en-US" sz="2000" dirty="0">
                <a:solidFill>
                  <a:srgbClr val="4C6062"/>
                </a:solidFill>
                <a:latin typeface="微软雅黑" panose="020B0503020204020204" pitchFamily="34" charset="-122"/>
                <a:ea typeface="微软雅黑" panose="020B0503020204020204" pitchFamily="34" charset="-122"/>
              </a:rPr>
              <a:t>的选项</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 cp  -r  /</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tmp</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再次强调：</a:t>
            </a:r>
            <a:r>
              <a:rPr lang="en-US" altLang="zh-CN" sz="2000" dirty="0">
                <a:solidFill>
                  <a:srgbClr val="4C6062"/>
                </a:solidFill>
                <a:latin typeface="微软雅黑" panose="020B0503020204020204" pitchFamily="34" charset="-122"/>
                <a:ea typeface="微软雅黑" panose="020B0503020204020204" pitchFamily="34" charset="-122"/>
              </a:rPr>
              <a:t>-r</a:t>
            </a:r>
            <a:r>
              <a:rPr lang="zh-CN" altLang="en-US" sz="2000" dirty="0">
                <a:solidFill>
                  <a:srgbClr val="4C6062"/>
                </a:solidFill>
                <a:latin typeface="微软雅黑" panose="020B0503020204020204" pitchFamily="34" charset="-122"/>
                <a:ea typeface="微软雅黑" panose="020B0503020204020204" pitchFamily="34" charset="-122"/>
              </a:rPr>
              <a:t>可以复制目录，但是，文件与目录的权限可能会被改变。</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所以，在备份时，常常利用“</a:t>
            </a:r>
            <a:r>
              <a:rPr lang="en-US" altLang="zh-CN" sz="2000" dirty="0">
                <a:solidFill>
                  <a:srgbClr val="4C6062"/>
                </a:solidFill>
                <a:latin typeface="微软雅黑" panose="020B0503020204020204" pitchFamily="34" charset="-122"/>
                <a:ea typeface="微软雅黑" panose="020B0503020204020204" pitchFamily="34" charset="-122"/>
              </a:rPr>
              <a:t>cp   -a  /</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命令保持复制前后的对象权限不发生变化</a:t>
            </a: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7" name="矩形 6"/>
          <p:cNvSpPr/>
          <p:nvPr/>
        </p:nvSpPr>
        <p:spPr>
          <a:xfrm>
            <a:off x="844143" y="3407112"/>
            <a:ext cx="10360431" cy="1622882"/>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7" name="矩形 6"/>
          <p:cNvSpPr/>
          <p:nvPr/>
        </p:nvSpPr>
        <p:spPr>
          <a:xfrm>
            <a:off x="844143" y="3407112"/>
            <a:ext cx="10360431" cy="556082"/>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0250" y="1741724"/>
            <a:ext cx="10039526" cy="3631763"/>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4. </a:t>
            </a:r>
            <a:r>
              <a:rPr lang="zh-CN" altLang="en-US" sz="2000" dirty="0">
                <a:solidFill>
                  <a:srgbClr val="4C6062"/>
                </a:solidFill>
                <a:latin typeface="微软雅黑" panose="020B0503020204020204" pitchFamily="34" charset="-122"/>
                <a:ea typeface="微软雅黑" panose="020B0503020204020204" pitchFamily="34" charset="-122"/>
              </a:rPr>
              <a:t>熟练使用</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）使用</a:t>
            </a:r>
            <a:r>
              <a:rPr lang="en-US" altLang="zh-CN" sz="2000" dirty="0">
                <a:solidFill>
                  <a:srgbClr val="4C6062"/>
                </a:solidFill>
                <a:latin typeface="微软雅黑" panose="020B0503020204020204" pitchFamily="34" charset="-122"/>
                <a:ea typeface="微软雅黑" panose="020B0503020204020204" pitchFamily="34" charset="-122"/>
              </a:rPr>
              <a:t>cp</a:t>
            </a:r>
            <a:r>
              <a:rPr lang="zh-CN" altLang="en-US" sz="2000" dirty="0">
                <a:solidFill>
                  <a:srgbClr val="4C6062"/>
                </a:solidFill>
                <a:latin typeface="微软雅黑" panose="020B0503020204020204" pitchFamily="34" charset="-122"/>
                <a:ea typeface="微软雅黑" panose="020B0503020204020204" pitchFamily="34" charset="-122"/>
              </a:rPr>
              <a:t>命令的范例</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例</a:t>
            </a:r>
            <a:r>
              <a:rPr lang="en-US" altLang="zh-CN" sz="2000" dirty="0">
                <a:solidFill>
                  <a:srgbClr val="4C6062"/>
                </a:solidFill>
                <a:latin typeface="微软雅黑" panose="020B0503020204020204" pitchFamily="34" charset="-122"/>
                <a:ea typeface="微软雅黑" panose="020B0503020204020204" pitchFamily="34" charset="-122"/>
              </a:rPr>
              <a:t>2-4】</a:t>
            </a:r>
            <a:r>
              <a:rPr lang="zh-CN" altLang="en-US" sz="2000" dirty="0">
                <a:solidFill>
                  <a:srgbClr val="4C6062"/>
                </a:solidFill>
                <a:latin typeface="微软雅黑" panose="020B0503020204020204" pitchFamily="34" charset="-122"/>
                <a:ea typeface="微软雅黑" panose="020B0503020204020204" pitchFamily="34" charset="-122"/>
              </a:rPr>
              <a:t>若</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bashrc</a:t>
            </a:r>
            <a:r>
              <a:rPr lang="zh-CN" altLang="en-US" sz="2000" dirty="0">
                <a:solidFill>
                  <a:srgbClr val="4C6062"/>
                </a:solidFill>
                <a:latin typeface="微软雅黑" panose="020B0503020204020204" pitchFamily="34" charset="-122"/>
                <a:ea typeface="微软雅黑" panose="020B0503020204020204" pitchFamily="34" charset="-122"/>
              </a:rPr>
              <a:t>比</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bashrc</a:t>
            </a:r>
            <a:r>
              <a:rPr lang="zh-CN" altLang="en-US" sz="2000" dirty="0">
                <a:solidFill>
                  <a:srgbClr val="4C6062"/>
                </a:solidFill>
                <a:latin typeface="微软雅黑" panose="020B0503020204020204" pitchFamily="34" charset="-122"/>
                <a:ea typeface="微软雅黑" panose="020B0503020204020204" pitchFamily="34" charset="-122"/>
              </a:rPr>
              <a:t>新才复制过来。</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 cp  -u  ~/.</a:t>
            </a:r>
            <a:r>
              <a:rPr lang="en-US" altLang="zh-CN" sz="2000" dirty="0" err="1">
                <a:solidFill>
                  <a:srgbClr val="4C6062"/>
                </a:solidFill>
                <a:latin typeface="微软雅黑" panose="020B0503020204020204" pitchFamily="34" charset="-122"/>
                <a:ea typeface="微软雅黑" panose="020B0503020204020204" pitchFamily="34" charset="-122"/>
              </a:rPr>
              <a:t>bashrc</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bashrc</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-u</a:t>
            </a:r>
            <a:r>
              <a:rPr lang="zh-CN" altLang="en-US" sz="2000" dirty="0">
                <a:solidFill>
                  <a:srgbClr val="4C6062"/>
                </a:solidFill>
                <a:latin typeface="微软雅黑" panose="020B0503020204020204" pitchFamily="34" charset="-122"/>
                <a:ea typeface="微软雅黑" panose="020B0503020204020204" pitchFamily="34" charset="-122"/>
              </a:rPr>
              <a:t>的特性是在目标文件与来源文件有差异时，才会复制。</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所以，常被用于“备份”的工作当中</a:t>
            </a: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课堂</a:t>
            </a:r>
            <a:r>
              <a:rPr lang="zh-CN" dirty="0"/>
              <a:t>小练习</a:t>
            </a:r>
            <a:r>
              <a:rPr lang="en-US" altLang="zh-CN" dirty="0"/>
              <a:t>2</a:t>
            </a:r>
            <a:endParaRPr lang="en-US" altLang="zh-CN"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3" name="文本框 2"/>
          <p:cNvSpPr txBox="1"/>
          <p:nvPr/>
        </p:nvSpPr>
        <p:spPr>
          <a:xfrm>
            <a:off x="1222375" y="1811020"/>
            <a:ext cx="10565765" cy="3492500"/>
          </a:xfrm>
          <a:prstGeom prst="rect">
            <a:avLst/>
          </a:prstGeom>
          <a:noFill/>
        </p:spPr>
        <p:txBody>
          <a:bodyPr wrap="square" rtlCol="0">
            <a:noAutofit/>
          </a:bodyPr>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1</a:t>
            </a:r>
            <a:r>
              <a:rPr lang="zh-CN" altLang="en-US" sz="2000" dirty="0">
                <a:solidFill>
                  <a:srgbClr val="4C6062"/>
                </a:solidFill>
                <a:latin typeface="微软雅黑" panose="020B0503020204020204" pitchFamily="34" charset="-122"/>
                <a:ea typeface="微软雅黑" panose="020B0503020204020204" pitchFamily="34" charset="-122"/>
              </a:rPr>
              <a:t>、创建目录结构：在你的家目录下创建一个新目录MyProjects，在MyProjects内部创建两个子目录：ProjectA和ProjectB。</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、文件创建和复制：在MyProjects目录下创建一个文本文件README.txt，写入内容"Welcome to MyProjects". 使用cp命令将README.txt复制到ProjectA和ProjectB目录下。</a:t>
            </a:r>
            <a:r>
              <a:rPr lang="en-US" altLang="zh-CN" sz="2000" dirty="0">
                <a:solidFill>
                  <a:srgbClr val="4C6062"/>
                </a:solidFill>
                <a:latin typeface="微软雅黑" panose="020B0503020204020204" pitchFamily="34" charset="-122"/>
                <a:ea typeface="微软雅黑" panose="020B0503020204020204" pitchFamily="34" charset="-122"/>
              </a:rPr>
              <a:t>3</a:t>
            </a:r>
            <a:r>
              <a:rPr lang="zh-CN" altLang="en-US" sz="2000" dirty="0">
                <a:solidFill>
                  <a:srgbClr val="4C6062"/>
                </a:solidFill>
                <a:latin typeface="微软雅黑" panose="020B0503020204020204" pitchFamily="34" charset="-122"/>
                <a:ea typeface="微软雅黑" panose="020B0503020204020204" pitchFamily="34" charset="-122"/>
              </a:rPr>
              <a:t>、验证内容：使用cat命令查看ProjectA和ProjectB目录下README.txt文件的内容，确保复制成功。</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4</a:t>
            </a:r>
            <a:r>
              <a:rPr lang="zh-CN" altLang="en-US" sz="2000" dirty="0">
                <a:solidFill>
                  <a:srgbClr val="4C6062"/>
                </a:solidFill>
                <a:latin typeface="微软雅黑" panose="020B0503020204020204" pitchFamily="34" charset="-122"/>
                <a:ea typeface="微软雅黑" panose="020B0503020204020204" pitchFamily="34" charset="-122"/>
              </a:rPr>
              <a:t>、目录删除：尝试使用rmdir命令删除MyProjects目录，注意观察命令的输出，并思考为什么可能失败。然后，先删除ProjectA和ProjectB目录下的README.txt文件，再删除这两个子目录，最后删除MyProjects目录。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5</a:t>
            </a:r>
            <a:r>
              <a:rPr lang="zh-CN" altLang="en-US" sz="2000" dirty="0">
                <a:solidFill>
                  <a:srgbClr val="4C6062"/>
                </a:solidFill>
                <a:latin typeface="微软雅黑" panose="020B0503020204020204" pitchFamily="34" charset="-122"/>
                <a:ea typeface="微软雅黑" panose="020B0503020204020204" pitchFamily="34" charset="-122"/>
              </a:rPr>
              <a:t>、清理：确保所有创建的文件和目录都已被删除，家目录应恢复到操作前的状态。</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49" y="1448594"/>
            <a:ext cx="10496725" cy="6478697"/>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1</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mv</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mv</a:t>
            </a:r>
            <a:r>
              <a:rPr lang="zh-CN" altLang="en-US" sz="2000" dirty="0">
                <a:solidFill>
                  <a:srgbClr val="4C6062"/>
                </a:solidFill>
                <a:latin typeface="微软雅黑" panose="020B0503020204020204" pitchFamily="34" charset="-122"/>
                <a:ea typeface="微软雅黑" panose="020B0503020204020204" pitchFamily="34" charset="-122"/>
              </a:rPr>
              <a:t>命令主要用于文件或目录的移动或改名。该命令的语法为</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mv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源文件或目录   目标文件或目录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mv</a:t>
            </a:r>
            <a:r>
              <a:rPr lang="zh-CN" altLang="en-US" sz="2000" dirty="0">
                <a:solidFill>
                  <a:srgbClr val="4C6062"/>
                </a:solidFill>
                <a:latin typeface="微软雅黑" panose="020B0503020204020204" pitchFamily="34" charset="-122"/>
                <a:ea typeface="微软雅黑" panose="020B0503020204020204" pitchFamily="34" charset="-122"/>
              </a:rPr>
              <a:t>命令的常用参数选项如下。</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i</a:t>
            </a:r>
            <a:r>
              <a:rPr lang="zh-CN" altLang="en-US" sz="2000" dirty="0">
                <a:solidFill>
                  <a:srgbClr val="4C6062"/>
                </a:solidFill>
                <a:latin typeface="微软雅黑" panose="020B0503020204020204" pitchFamily="34" charset="-122"/>
                <a:ea typeface="微软雅黑" panose="020B0503020204020204" pitchFamily="34" charset="-122"/>
              </a:rPr>
              <a:t>：如果目标文件或目录存在，则提示是否覆盖目标文件或目录。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-f</a:t>
            </a:r>
            <a:r>
              <a:rPr lang="zh-CN" altLang="en-US" sz="2000" dirty="0">
                <a:solidFill>
                  <a:srgbClr val="4C6062"/>
                </a:solidFill>
                <a:latin typeface="微软雅黑" panose="020B0503020204020204" pitchFamily="34" charset="-122"/>
                <a:ea typeface="微软雅黑" panose="020B0503020204020204" pitchFamily="34" charset="-122"/>
              </a:rPr>
              <a:t>：无论目标文件或目录是否存在，直接覆盖目标文件或目录，不提示。</a:t>
            </a:r>
            <a:endParaRPr lang="en-US" altLang="zh-CN"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将当前目录下的</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wtmp</a:t>
            </a:r>
            <a:r>
              <a:rPr lang="zh-CN" altLang="en-US" sz="2000" dirty="0">
                <a:solidFill>
                  <a:srgbClr val="4C6062"/>
                </a:solidFill>
                <a:latin typeface="微软雅黑" panose="020B0503020204020204" pitchFamily="34" charset="-122"/>
                <a:ea typeface="微软雅黑" panose="020B0503020204020204" pitchFamily="34" charset="-122"/>
              </a:rPr>
              <a:t>文件移动到</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usr</a:t>
            </a: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目录下，文件名不变</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[yangyun@Server01 ~]$ exit</a:t>
            </a:r>
            <a:endParaRPr lang="en-US" altLang="zh-CN"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 cd</a:t>
            </a:r>
            <a:endParaRPr lang="en-US" altLang="zh-CN"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mv /</a:t>
            </a:r>
            <a:r>
              <a:rPr lang="en-US" altLang="zh-CN" sz="2000" dirty="0" err="1">
                <a:solidFill>
                  <a:srgbClr val="4C6062"/>
                </a:solidFill>
                <a:latin typeface="微软雅黑" panose="020B0503020204020204" pitchFamily="34" charset="-122"/>
                <a:ea typeface="微软雅黑" panose="020B0503020204020204" pitchFamily="34" charset="-122"/>
              </a:rPr>
              <a:t>tmp</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wtmp</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usr</a:t>
            </a:r>
            <a:r>
              <a:rPr lang="en-US" altLang="zh-CN" sz="2000" dirty="0">
                <a:solidFill>
                  <a:srgbClr val="4C6062"/>
                </a:solidFill>
                <a:latin typeface="微软雅黑" panose="020B0503020204020204" pitchFamily="34" charset="-122"/>
                <a:ea typeface="微软雅黑" panose="020B0503020204020204" pitchFamily="34" charset="-122"/>
              </a:rPr>
              <a:t>/</a:t>
            </a:r>
            <a:endParaRPr lang="en-US" altLang="zh-CN"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将</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usr</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wtmp</a:t>
            </a:r>
            <a:r>
              <a:rPr lang="zh-CN" altLang="en-US" sz="2000" dirty="0">
                <a:solidFill>
                  <a:srgbClr val="4C6062"/>
                </a:solidFill>
                <a:latin typeface="微软雅黑" panose="020B0503020204020204" pitchFamily="34" charset="-122"/>
                <a:ea typeface="微软雅黑" panose="020B0503020204020204" pitchFamily="34" charset="-122"/>
              </a:rPr>
              <a:t>文件移动到根目录下，移动后的文件名为</a:t>
            </a:r>
            <a:r>
              <a:rPr lang="en-US" altLang="zh-CN" sz="2000" dirty="0" err="1">
                <a:solidFill>
                  <a:srgbClr val="4C6062"/>
                </a:solidFill>
                <a:latin typeface="微软雅黑" panose="020B0503020204020204" pitchFamily="34" charset="-122"/>
                <a:ea typeface="微软雅黑" panose="020B0503020204020204" pitchFamily="34" charset="-122"/>
              </a:rPr>
              <a:t>tt</a:t>
            </a:r>
            <a:endParaRPr lang="en-US" altLang="zh-CN"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mv /</a:t>
            </a:r>
            <a:r>
              <a:rPr lang="en-US" altLang="zh-CN" sz="2000" dirty="0" err="1">
                <a:solidFill>
                  <a:srgbClr val="4C6062"/>
                </a:solidFill>
                <a:latin typeface="微软雅黑" panose="020B0503020204020204" pitchFamily="34" charset="-122"/>
                <a:ea typeface="微软雅黑" panose="020B0503020204020204" pitchFamily="34" charset="-122"/>
              </a:rPr>
              <a:t>usr</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wtmp</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tt</a:t>
            </a:r>
            <a:endParaRPr lang="en-US" altLang="zh-CN" sz="2000" dirty="0">
              <a:solidFill>
                <a:srgbClr val="4C6062"/>
              </a:solidFill>
              <a:latin typeface="微软雅黑" panose="020B0503020204020204" pitchFamily="34" charset="-122"/>
              <a:ea typeface="微软雅黑" panose="020B0503020204020204" pitchFamily="34" charset="-122"/>
            </a:endParaRPr>
          </a:p>
          <a:p>
            <a:pPr marL="342900" indent="457200">
              <a:spcBef>
                <a:spcPts val="360"/>
              </a:spcBef>
              <a:spcAft>
                <a:spcPts val="240"/>
              </a:spcAft>
              <a:buFont typeface="Wingdings" panose="05000000000000000000" pitchFamily="2" charset="2"/>
              <a:buChar char="l"/>
            </a:pPr>
            <a:endParaRPr lang="en-US" altLang="zh-CN"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7" name="矩形 6"/>
          <p:cNvSpPr/>
          <p:nvPr/>
        </p:nvSpPr>
        <p:spPr>
          <a:xfrm>
            <a:off x="705561" y="4420394"/>
            <a:ext cx="10360431" cy="2302025"/>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descr="7b0a2020202022776f7264617274223a2022220a7d0a"/>
          <p:cNvSpPr/>
          <p:nvPr>
            <p:custDataLst>
              <p:tags r:id="rId1"/>
            </p:custDataLst>
          </p:nvPr>
        </p:nvSpPr>
        <p:spPr>
          <a:xfrm>
            <a:off x="2822575" y="1981835"/>
            <a:ext cx="1607820" cy="521970"/>
          </a:xfrm>
          <a:prstGeom prst="rect">
            <a:avLst/>
          </a:prstGeom>
          <a:noFill/>
          <a:ln>
            <a:noFill/>
          </a:ln>
        </p:spPr>
        <p:txBody>
          <a:bodyPr wrap="none" rtlCol="0" anchor="t">
            <a:spAutoFit/>
          </a:bodyPr>
          <a:p>
            <a:pPr algn="ctr"/>
            <a:r>
              <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rPr>
              <a:t>常用命令</a:t>
            </a:r>
            <a:endPar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05561" y="5334795"/>
            <a:ext cx="10360431" cy="1447800"/>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49" y="1448594"/>
            <a:ext cx="10496725" cy="5432256"/>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rm</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rm</a:t>
            </a:r>
            <a:r>
              <a:rPr lang="zh-CN" altLang="en-US" sz="2000" dirty="0">
                <a:solidFill>
                  <a:srgbClr val="4C6062"/>
                </a:solidFill>
                <a:latin typeface="微软雅黑" panose="020B0503020204020204" pitchFamily="34" charset="-122"/>
                <a:ea typeface="微软雅黑" panose="020B0503020204020204" pitchFamily="34" charset="-122"/>
              </a:rPr>
              <a:t>命令主要用于文件或目录的删除。该命令的语法为</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rm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文件名或目录名</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rm</a:t>
            </a:r>
            <a:r>
              <a:rPr lang="zh-CN" altLang="en-US" sz="2000" dirty="0">
                <a:solidFill>
                  <a:srgbClr val="4C6062"/>
                </a:solidFill>
                <a:latin typeface="微软雅黑" panose="020B0503020204020204" pitchFamily="34" charset="-122"/>
                <a:ea typeface="微软雅黑" panose="020B0503020204020204" pitchFamily="34" charset="-122"/>
              </a:rPr>
              <a:t>命令的常用参数选项如下。</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i</a:t>
            </a:r>
            <a:r>
              <a:rPr lang="zh-CN" altLang="en-US" sz="2000" dirty="0">
                <a:solidFill>
                  <a:srgbClr val="4C6062"/>
                </a:solidFill>
                <a:latin typeface="微软雅黑" panose="020B0503020204020204" pitchFamily="34" charset="-122"/>
                <a:ea typeface="微软雅黑" panose="020B0503020204020204" pitchFamily="34" charset="-122"/>
              </a:rPr>
              <a:t>：删除文件或目录时提示用户。</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-f</a:t>
            </a:r>
            <a:r>
              <a:rPr lang="zh-CN" altLang="en-US" sz="2000" dirty="0">
                <a:solidFill>
                  <a:srgbClr val="4C6062"/>
                </a:solidFill>
                <a:latin typeface="微软雅黑" panose="020B0503020204020204" pitchFamily="34" charset="-122"/>
                <a:ea typeface="微软雅黑" panose="020B0503020204020204" pitchFamily="34" charset="-122"/>
              </a:rPr>
              <a:t>：删除文件或目录时不提示用户。</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-R</a:t>
            </a:r>
            <a:r>
              <a:rPr lang="zh-CN" altLang="en-US" sz="2000" dirty="0">
                <a:solidFill>
                  <a:srgbClr val="4C6062"/>
                </a:solidFill>
                <a:latin typeface="微软雅黑" panose="020B0503020204020204" pitchFamily="34" charset="-122"/>
                <a:ea typeface="微软雅黑" panose="020B0503020204020204" pitchFamily="34" charset="-122"/>
              </a:rPr>
              <a:t>：递归删除目录，即包含目录下的文件和各级子目录。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a:t>
            </a:r>
            <a:r>
              <a:rPr lang="zh-CN" altLang="en-US" sz="1200" dirty="0">
                <a:solidFill>
                  <a:srgbClr val="4C6062"/>
                </a:solidFill>
                <a:latin typeface="微软雅黑" panose="020B0503020204020204" pitchFamily="34" charset="-122"/>
                <a:ea typeface="微软雅黑" panose="020B0503020204020204" pitchFamily="34" charset="-122"/>
              </a:rPr>
              <a:t>将当前目录下的</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tmp</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wtmp</a:t>
            </a:r>
            <a:r>
              <a:rPr lang="zh-CN" altLang="en-US" sz="1200" dirty="0">
                <a:solidFill>
                  <a:srgbClr val="4C6062"/>
                </a:solidFill>
                <a:latin typeface="微软雅黑" panose="020B0503020204020204" pitchFamily="34" charset="-122"/>
                <a:ea typeface="微软雅黑" panose="020B0503020204020204" pitchFamily="34" charset="-122"/>
              </a:rPr>
              <a:t>文件移动到</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usr</a:t>
            </a:r>
            <a:r>
              <a:rPr lang="en-US" altLang="zh-CN" sz="1200" dirty="0">
                <a:solidFill>
                  <a:srgbClr val="4C6062"/>
                </a:solidFill>
                <a:latin typeface="微软雅黑" panose="020B0503020204020204" pitchFamily="34" charset="-122"/>
                <a:ea typeface="微软雅黑" panose="020B0503020204020204" pitchFamily="34" charset="-122"/>
              </a:rPr>
              <a:t>/</a:t>
            </a:r>
            <a:r>
              <a:rPr lang="zh-CN" altLang="en-US" sz="1200" dirty="0">
                <a:solidFill>
                  <a:srgbClr val="4C6062"/>
                </a:solidFill>
                <a:latin typeface="微软雅黑" panose="020B0503020204020204" pitchFamily="34" charset="-122"/>
                <a:ea typeface="微软雅黑" panose="020B0503020204020204" pitchFamily="34" charset="-122"/>
              </a:rPr>
              <a:t>目录下，文件名不变</a:t>
            </a:r>
            <a:endParaRPr lang="zh-CN" altLang="en-US" sz="12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[yangyun@Server01 ~]$ exit</a:t>
            </a:r>
            <a:endParaRPr lang="en-US" altLang="zh-CN" sz="12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[root@Server01 </a:t>
            </a:r>
            <a:r>
              <a:rPr lang="en-US" altLang="zh-CN" sz="1200" dirty="0" err="1">
                <a:solidFill>
                  <a:srgbClr val="4C6062"/>
                </a:solidFill>
                <a:latin typeface="微软雅黑" panose="020B0503020204020204" pitchFamily="34" charset="-122"/>
                <a:ea typeface="微软雅黑" panose="020B0503020204020204" pitchFamily="34" charset="-122"/>
              </a:rPr>
              <a:t>tmp</a:t>
            </a:r>
            <a:r>
              <a:rPr lang="en-US" altLang="zh-CN" sz="1200" dirty="0">
                <a:solidFill>
                  <a:srgbClr val="4C6062"/>
                </a:solidFill>
                <a:latin typeface="微软雅黑" panose="020B0503020204020204" pitchFamily="34" charset="-122"/>
                <a:ea typeface="微软雅黑" panose="020B0503020204020204" pitchFamily="34" charset="-122"/>
              </a:rPr>
              <a:t>]# cd</a:t>
            </a:r>
            <a:endParaRPr lang="en-US" altLang="zh-CN" sz="12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[root@Server01 ~]# mv /</a:t>
            </a:r>
            <a:r>
              <a:rPr lang="en-US" altLang="zh-CN" sz="1200" dirty="0" err="1">
                <a:solidFill>
                  <a:srgbClr val="4C6062"/>
                </a:solidFill>
                <a:latin typeface="微软雅黑" panose="020B0503020204020204" pitchFamily="34" charset="-122"/>
                <a:ea typeface="微软雅黑" panose="020B0503020204020204" pitchFamily="34" charset="-122"/>
              </a:rPr>
              <a:t>tmp</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wtmp</a:t>
            </a:r>
            <a:r>
              <a:rPr lang="en-US" altLang="zh-CN" sz="1200" dirty="0">
                <a:solidFill>
                  <a:srgbClr val="4C6062"/>
                </a:solidFill>
                <a:latin typeface="微软雅黑" panose="020B0503020204020204" pitchFamily="34" charset="-122"/>
                <a:ea typeface="微软雅黑" panose="020B0503020204020204" pitchFamily="34" charset="-122"/>
              </a:rPr>
              <a:t> /</a:t>
            </a:r>
            <a:r>
              <a:rPr lang="en-US" altLang="zh-CN" sz="1200" dirty="0" err="1">
                <a:solidFill>
                  <a:srgbClr val="4C6062"/>
                </a:solidFill>
                <a:latin typeface="微软雅黑" panose="020B0503020204020204" pitchFamily="34" charset="-122"/>
                <a:ea typeface="微软雅黑" panose="020B0503020204020204" pitchFamily="34" charset="-122"/>
              </a:rPr>
              <a:t>usr</a:t>
            </a:r>
            <a:r>
              <a:rPr lang="en-US" altLang="zh-CN" sz="1200" dirty="0">
                <a:solidFill>
                  <a:srgbClr val="4C6062"/>
                </a:solidFill>
                <a:latin typeface="微软雅黑" panose="020B0503020204020204" pitchFamily="34" charset="-122"/>
                <a:ea typeface="微软雅黑" panose="020B0503020204020204" pitchFamily="34" charset="-122"/>
              </a:rPr>
              <a:t>/</a:t>
            </a:r>
            <a:endParaRPr lang="en-US" altLang="zh-CN" sz="12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a:t>
            </a:r>
            <a:r>
              <a:rPr lang="zh-CN" altLang="en-US" sz="1200" dirty="0">
                <a:solidFill>
                  <a:srgbClr val="4C6062"/>
                </a:solidFill>
                <a:latin typeface="微软雅黑" panose="020B0503020204020204" pitchFamily="34" charset="-122"/>
                <a:ea typeface="微软雅黑" panose="020B0503020204020204" pitchFamily="34" charset="-122"/>
              </a:rPr>
              <a:t>将</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usr</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wtmp</a:t>
            </a:r>
            <a:r>
              <a:rPr lang="zh-CN" altLang="en-US" sz="1200" dirty="0">
                <a:solidFill>
                  <a:srgbClr val="4C6062"/>
                </a:solidFill>
                <a:latin typeface="微软雅黑" panose="020B0503020204020204" pitchFamily="34" charset="-122"/>
                <a:ea typeface="微软雅黑" panose="020B0503020204020204" pitchFamily="34" charset="-122"/>
              </a:rPr>
              <a:t>文件移动到根目录下，移动后的文件名为</a:t>
            </a:r>
            <a:r>
              <a:rPr lang="en-US" altLang="zh-CN" sz="1200" dirty="0" err="1">
                <a:solidFill>
                  <a:srgbClr val="4C6062"/>
                </a:solidFill>
                <a:latin typeface="微软雅黑" panose="020B0503020204020204" pitchFamily="34" charset="-122"/>
                <a:ea typeface="微软雅黑" panose="020B0503020204020204" pitchFamily="34" charset="-122"/>
              </a:rPr>
              <a:t>tt</a:t>
            </a:r>
            <a:endParaRPr lang="en-US" altLang="zh-CN" sz="12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[root@Server01 ~]# mv /</a:t>
            </a:r>
            <a:r>
              <a:rPr lang="en-US" altLang="zh-CN" sz="1200" dirty="0" err="1">
                <a:solidFill>
                  <a:srgbClr val="4C6062"/>
                </a:solidFill>
                <a:latin typeface="微软雅黑" panose="020B0503020204020204" pitchFamily="34" charset="-122"/>
                <a:ea typeface="微软雅黑" panose="020B0503020204020204" pitchFamily="34" charset="-122"/>
              </a:rPr>
              <a:t>usr</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wtmp</a:t>
            </a:r>
            <a:r>
              <a:rPr lang="en-US" altLang="zh-CN" sz="1200" dirty="0">
                <a:solidFill>
                  <a:srgbClr val="4C6062"/>
                </a:solidFill>
                <a:latin typeface="微软雅黑" panose="020B0503020204020204" pitchFamily="34" charset="-122"/>
                <a:ea typeface="微软雅黑" panose="020B0503020204020204" pitchFamily="34" charset="-122"/>
              </a:rPr>
              <a:t> /</a:t>
            </a:r>
            <a:r>
              <a:rPr lang="en-US" altLang="zh-CN" sz="1200" dirty="0" err="1">
                <a:solidFill>
                  <a:srgbClr val="4C6062"/>
                </a:solidFill>
                <a:latin typeface="微软雅黑" panose="020B0503020204020204" pitchFamily="34" charset="-122"/>
                <a:ea typeface="微软雅黑" panose="020B0503020204020204" pitchFamily="34" charset="-122"/>
              </a:rPr>
              <a:t>tt</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5" name="矩形 4" descr="7b0a2020202022776f7264617274223a2022220a7d0a"/>
          <p:cNvSpPr/>
          <p:nvPr>
            <p:custDataLst>
              <p:tags r:id="rId1"/>
            </p:custDataLst>
          </p:nvPr>
        </p:nvSpPr>
        <p:spPr>
          <a:xfrm>
            <a:off x="2746375" y="2058035"/>
            <a:ext cx="1607820" cy="521970"/>
          </a:xfrm>
          <a:prstGeom prst="rect">
            <a:avLst/>
          </a:prstGeom>
          <a:noFill/>
          <a:ln>
            <a:noFill/>
          </a:ln>
        </p:spPr>
        <p:txBody>
          <a:bodyPr wrap="none" rtlCol="0" anchor="t">
            <a:spAutoFit/>
          </a:bodyPr>
          <a:p>
            <a:pPr algn="ctr"/>
            <a:r>
              <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rPr>
              <a:t>常用命令</a:t>
            </a:r>
            <a:endPar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endParaRPr>
          </a:p>
        </p:txBody>
      </p:sp>
      <p:grpSp>
        <p:nvGrpSpPr>
          <p:cNvPr id="11" name="名言框" descr="7b0a202020202274657874626f78223a2022220a7d0a"/>
          <p:cNvGrpSpPr/>
          <p:nvPr/>
        </p:nvGrpSpPr>
        <p:grpSpPr>
          <a:xfrm>
            <a:off x="7533005" y="2210435"/>
            <a:ext cx="3823970" cy="2160270"/>
            <a:chOff x="12060" y="3578"/>
            <a:chExt cx="6022" cy="3402"/>
          </a:xfrm>
        </p:grpSpPr>
        <p:pic>
          <p:nvPicPr>
            <p:cNvPr id="13" name="图片 12" descr="F:\稻壳-阿源设计\H活动供稿\2020-01-07-文本框\SVG-横着\横着-13.svg横着-13"/>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rcRect/>
            <a:stretch>
              <a:fillRect/>
            </a:stretch>
          </p:blipFill>
          <p:spPr>
            <a:xfrm>
              <a:off x="12060" y="3578"/>
              <a:ext cx="6022" cy="3402"/>
            </a:xfrm>
            <a:prstGeom prst="rect">
              <a:avLst/>
            </a:prstGeom>
          </p:spPr>
        </p:pic>
        <p:sp>
          <p:nvSpPr>
            <p:cNvPr id="12" name="文本框 11"/>
            <p:cNvSpPr txBox="1"/>
            <p:nvPr>
              <p:custDataLst>
                <p:tags r:id="rId5"/>
              </p:custDataLst>
            </p:nvPr>
          </p:nvSpPr>
          <p:spPr>
            <a:xfrm>
              <a:off x="13162" y="4480"/>
              <a:ext cx="4188" cy="1598"/>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000">
                  <a:solidFill>
                    <a:schemeClr val="tx1">
                      <a:lumMod val="75000"/>
                      <a:lumOff val="25000"/>
                    </a:schemeClr>
                  </a:solidFill>
                  <a:highlight>
                    <a:srgbClr val="FFFF00"/>
                  </a:highlight>
                  <a:latin typeface="宋体" panose="02010600030101010101" pitchFamily="2" charset="-122"/>
                  <a:ea typeface="宋体" panose="02010600030101010101" pitchFamily="2" charset="-122"/>
                  <a:cs typeface="宋体" panose="02010600030101010101" pitchFamily="2" charset="-122"/>
                </a:rPr>
                <a:t>请思考和rmdir</a:t>
              </a:r>
              <a:endParaRPr lang="zh-CN" altLang="en-US" sz="3000">
                <a:solidFill>
                  <a:schemeClr val="tx1">
                    <a:lumMod val="75000"/>
                    <a:lumOff val="25000"/>
                  </a:schemeClr>
                </a:solidFill>
                <a:highlight>
                  <a:srgbClr val="FFFF00"/>
                </a:highlight>
                <a:latin typeface="宋体" panose="02010600030101010101" pitchFamily="2" charset="-122"/>
                <a:ea typeface="宋体" panose="02010600030101010101" pitchFamily="2" charset="-122"/>
                <a:cs typeface="宋体" panose="02010600030101010101" pitchFamily="2" charset="-122"/>
              </a:endParaRPr>
            </a:p>
            <a:p>
              <a:pPr algn="l"/>
              <a:r>
                <a:rPr lang="zh-CN" altLang="en-US" sz="3000">
                  <a:solidFill>
                    <a:schemeClr val="tx1">
                      <a:lumMod val="75000"/>
                      <a:lumOff val="25000"/>
                    </a:schemeClr>
                  </a:solidFill>
                  <a:highlight>
                    <a:srgbClr val="FFFF00"/>
                  </a:highlight>
                  <a:latin typeface="宋体" panose="02010600030101010101" pitchFamily="2" charset="-122"/>
                  <a:ea typeface="宋体" panose="02010600030101010101" pitchFamily="2" charset="-122"/>
                  <a:cs typeface="宋体" panose="02010600030101010101" pitchFamily="2" charset="-122"/>
                </a:rPr>
                <a:t>命令的区别</a:t>
              </a:r>
              <a:endParaRPr lang="zh-CN" altLang="en-US" sz="3000">
                <a:solidFill>
                  <a:schemeClr val="tx1">
                    <a:lumMod val="75000"/>
                    <a:lumOff val="25000"/>
                  </a:schemeClr>
                </a:solidFill>
                <a:highlight>
                  <a:srgbClr val="FFFF00"/>
                </a:highlight>
                <a:latin typeface="宋体" panose="02010600030101010101" pitchFamily="2" charset="-122"/>
                <a:ea typeface="宋体" panose="02010600030101010101" pitchFamily="2" charset="-122"/>
                <a:cs typeface="宋体" panose="02010600030101010101" pitchFamily="2" charset="-122"/>
              </a:endParaRPr>
            </a:p>
          </p:txBody>
        </p:sp>
      </p:gr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05561" y="5334795"/>
            <a:ext cx="10360431" cy="1514534"/>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860249" y="1448594"/>
            <a:ext cx="10496725" cy="5324535"/>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3</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touch</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touch</a:t>
            </a:r>
            <a:r>
              <a:rPr lang="zh-CN" altLang="en-US" sz="2000" dirty="0">
                <a:solidFill>
                  <a:srgbClr val="4C6062"/>
                </a:solidFill>
                <a:latin typeface="微软雅黑" panose="020B0503020204020204" pitchFamily="34" charset="-122"/>
                <a:ea typeface="微软雅黑" panose="020B0503020204020204" pitchFamily="34" charset="-122"/>
              </a:rPr>
              <a:t>命令用于建立文件或更新文件的修改日期。该命令的语法为</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touch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文件名或目录名  </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touch</a:t>
            </a:r>
            <a:r>
              <a:rPr lang="zh-CN" altLang="en-US" sz="2000" dirty="0">
                <a:solidFill>
                  <a:srgbClr val="4C6062"/>
                </a:solidFill>
                <a:latin typeface="微软雅黑" panose="020B0503020204020204" pitchFamily="34" charset="-122"/>
                <a:ea typeface="微软雅黑" panose="020B0503020204020204" pitchFamily="34" charset="-122"/>
              </a:rPr>
              <a:t>命令的常用参数选项如下。</a:t>
            </a: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-d </a:t>
            </a:r>
            <a:r>
              <a:rPr lang="en-US" altLang="zh-CN" sz="2000" dirty="0" err="1">
                <a:solidFill>
                  <a:srgbClr val="4C6062"/>
                </a:solidFill>
                <a:latin typeface="微软雅黑" panose="020B0503020204020204" pitchFamily="34" charset="-122"/>
                <a:ea typeface="微软雅黑" panose="020B0503020204020204" pitchFamily="34" charset="-122"/>
              </a:rPr>
              <a:t>yyyymmdd</a:t>
            </a:r>
            <a:r>
              <a:rPr lang="zh-CN" altLang="en-US" sz="2000" dirty="0">
                <a:solidFill>
                  <a:srgbClr val="4C6062"/>
                </a:solidFill>
                <a:latin typeface="微软雅黑" panose="020B0503020204020204" pitchFamily="34" charset="-122"/>
                <a:ea typeface="微软雅黑" panose="020B0503020204020204" pitchFamily="34" charset="-122"/>
              </a:rPr>
              <a:t>：把文件的存取或修改时间改为</a:t>
            </a:r>
            <a:r>
              <a:rPr lang="en-US" altLang="zh-CN" sz="2000" dirty="0" err="1">
                <a:solidFill>
                  <a:srgbClr val="4C6062"/>
                </a:solidFill>
                <a:latin typeface="微软雅黑" panose="020B0503020204020204" pitchFamily="34" charset="-122"/>
                <a:ea typeface="微软雅黑" panose="020B0503020204020204" pitchFamily="34" charset="-122"/>
              </a:rPr>
              <a:t>yyyy</a:t>
            </a:r>
            <a:r>
              <a:rPr lang="zh-CN" altLang="en-US" sz="2000" dirty="0">
                <a:solidFill>
                  <a:srgbClr val="4C6062"/>
                </a:solidFill>
                <a:latin typeface="微软雅黑" panose="020B0503020204020204" pitchFamily="34" charset="-122"/>
                <a:ea typeface="微软雅黑" panose="020B0503020204020204" pitchFamily="34" charset="-122"/>
              </a:rPr>
              <a:t>年</a:t>
            </a:r>
            <a:r>
              <a:rPr lang="en-US" altLang="zh-CN" sz="2000" dirty="0">
                <a:solidFill>
                  <a:srgbClr val="4C6062"/>
                </a:solidFill>
                <a:latin typeface="微软雅黑" panose="020B0503020204020204" pitchFamily="34" charset="-122"/>
                <a:ea typeface="微软雅黑" panose="020B0503020204020204" pitchFamily="34" charset="-122"/>
              </a:rPr>
              <a:t>mm</a:t>
            </a:r>
            <a:r>
              <a:rPr lang="zh-CN" altLang="en-US" sz="2000" dirty="0">
                <a:solidFill>
                  <a:srgbClr val="4C6062"/>
                </a:solidFill>
                <a:latin typeface="微软雅黑" panose="020B0503020204020204" pitchFamily="34" charset="-122"/>
                <a:ea typeface="微软雅黑" panose="020B0503020204020204" pitchFamily="34" charset="-122"/>
              </a:rPr>
              <a:t>月</a:t>
            </a:r>
            <a:r>
              <a:rPr lang="en-US" altLang="zh-CN" sz="2000" dirty="0">
                <a:solidFill>
                  <a:srgbClr val="4C6062"/>
                </a:solidFill>
                <a:latin typeface="微软雅黑" panose="020B0503020204020204" pitchFamily="34" charset="-122"/>
                <a:ea typeface="微软雅黑" panose="020B0503020204020204" pitchFamily="34" charset="-122"/>
              </a:rPr>
              <a:t>dd</a:t>
            </a:r>
            <a:r>
              <a:rPr lang="zh-CN" altLang="en-US" sz="2000" dirty="0">
                <a:solidFill>
                  <a:srgbClr val="4C6062"/>
                </a:solidFill>
                <a:latin typeface="微软雅黑" panose="020B0503020204020204" pitchFamily="34" charset="-122"/>
                <a:ea typeface="微软雅黑" panose="020B0503020204020204" pitchFamily="34" charset="-122"/>
              </a:rPr>
              <a:t>日。</a:t>
            </a: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-a</a:t>
            </a:r>
            <a:r>
              <a:rPr lang="zh-CN" altLang="en-US" sz="2000" dirty="0">
                <a:solidFill>
                  <a:srgbClr val="4C6062"/>
                </a:solidFill>
                <a:latin typeface="微软雅黑" panose="020B0503020204020204" pitchFamily="34" charset="-122"/>
                <a:ea typeface="微软雅黑" panose="020B0503020204020204" pitchFamily="34" charset="-122"/>
              </a:rPr>
              <a:t>：只把文件的存取时间改为当前时间。</a:t>
            </a:r>
            <a:endParaRPr lang="zh-CN" altLang="en-US" sz="2000" dirty="0">
              <a:solidFill>
                <a:srgbClr val="4C6062"/>
              </a:solidFill>
              <a:latin typeface="微软雅黑" panose="020B0503020204020204" pitchFamily="34" charset="-122"/>
              <a:ea typeface="微软雅黑" panose="020B0503020204020204" pitchFamily="34" charset="-122"/>
            </a:endParaRPr>
          </a:p>
          <a:p>
            <a:pPr>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-m</a:t>
            </a:r>
            <a:r>
              <a:rPr lang="zh-CN" altLang="en-US" sz="2000" dirty="0">
                <a:solidFill>
                  <a:srgbClr val="4C6062"/>
                </a:solidFill>
                <a:latin typeface="微软雅黑" panose="020B0503020204020204" pitchFamily="34" charset="-122"/>
                <a:ea typeface="微软雅黑" panose="020B0503020204020204" pitchFamily="34" charset="-122"/>
              </a:rPr>
              <a:t>：只把文件的修改时间改为当前时间。</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a:t>
            </a:r>
            <a:r>
              <a:rPr lang="en-US" altLang="zh-CN" sz="1400" dirty="0" err="1">
                <a:solidFill>
                  <a:srgbClr val="4C6062"/>
                </a:solidFill>
                <a:latin typeface="微软雅黑" panose="020B0503020204020204" pitchFamily="34" charset="-122"/>
                <a:ea typeface="微软雅黑" panose="020B0503020204020204" pitchFamily="34" charset="-122"/>
              </a:rPr>
              <a:t>dir</a:t>
            </a:r>
            <a:r>
              <a:rPr lang="en-US" altLang="zh-CN" sz="1400" dirty="0">
                <a:solidFill>
                  <a:srgbClr val="4C6062"/>
                </a:solidFill>
                <a:latin typeface="微软雅黑" panose="020B0503020204020204" pitchFamily="34" charset="-122"/>
                <a:ea typeface="微软雅黑" panose="020B0503020204020204" pitchFamily="34" charset="-122"/>
              </a:rPr>
              <a:t>]# cd</a:t>
            </a:r>
            <a:endParaRPr lang="en-US" altLang="zh-CN" sz="14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 touch aa		</a:t>
            </a:r>
            <a:endParaRPr lang="en-US" altLang="zh-CN" sz="14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a:t>
            </a:r>
            <a:r>
              <a:rPr lang="zh-CN" altLang="en-US" sz="1400" dirty="0">
                <a:solidFill>
                  <a:srgbClr val="4C6062"/>
                </a:solidFill>
                <a:latin typeface="微软雅黑" panose="020B0503020204020204" pitchFamily="34" charset="-122"/>
                <a:ea typeface="微软雅黑" panose="020B0503020204020204" pitchFamily="34" charset="-122"/>
              </a:rPr>
              <a:t>如果当前目录下存在</a:t>
            </a:r>
            <a:r>
              <a:rPr lang="en-US" altLang="zh-CN" sz="1400" dirty="0">
                <a:solidFill>
                  <a:srgbClr val="4C6062"/>
                </a:solidFill>
                <a:latin typeface="微软雅黑" panose="020B0503020204020204" pitchFamily="34" charset="-122"/>
                <a:ea typeface="微软雅黑" panose="020B0503020204020204" pitchFamily="34" charset="-122"/>
              </a:rPr>
              <a:t>aa</a:t>
            </a:r>
            <a:r>
              <a:rPr lang="zh-CN" altLang="en-US" sz="1400" dirty="0">
                <a:solidFill>
                  <a:srgbClr val="4C6062"/>
                </a:solidFill>
                <a:latin typeface="微软雅黑" panose="020B0503020204020204" pitchFamily="34" charset="-122"/>
                <a:ea typeface="微软雅黑" panose="020B0503020204020204" pitchFamily="34" charset="-122"/>
              </a:rPr>
              <a:t>文件，则把</a:t>
            </a:r>
            <a:r>
              <a:rPr lang="en-US" altLang="zh-CN" sz="1400" dirty="0">
                <a:solidFill>
                  <a:srgbClr val="4C6062"/>
                </a:solidFill>
                <a:latin typeface="微软雅黑" panose="020B0503020204020204" pitchFamily="34" charset="-122"/>
                <a:ea typeface="微软雅黑" panose="020B0503020204020204" pitchFamily="34" charset="-122"/>
              </a:rPr>
              <a:t>aa</a:t>
            </a:r>
            <a:r>
              <a:rPr lang="zh-CN" altLang="en-US" sz="1400" dirty="0">
                <a:solidFill>
                  <a:srgbClr val="4C6062"/>
                </a:solidFill>
                <a:latin typeface="微软雅黑" panose="020B0503020204020204" pitchFamily="34" charset="-122"/>
                <a:ea typeface="微软雅黑" panose="020B0503020204020204" pitchFamily="34" charset="-122"/>
              </a:rPr>
              <a:t>文件的存取和修改时间改为当前时间</a:t>
            </a:r>
            <a:endParaRPr lang="zh-CN" altLang="en-US" sz="14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a:t>
            </a:r>
            <a:r>
              <a:rPr lang="zh-CN" altLang="en-US" sz="1400" dirty="0">
                <a:solidFill>
                  <a:srgbClr val="4C6062"/>
                </a:solidFill>
                <a:latin typeface="微软雅黑" panose="020B0503020204020204" pitchFamily="34" charset="-122"/>
                <a:ea typeface="微软雅黑" panose="020B0503020204020204" pitchFamily="34" charset="-122"/>
              </a:rPr>
              <a:t>如果不存在</a:t>
            </a:r>
            <a:r>
              <a:rPr lang="en-US" altLang="zh-CN" sz="1400" dirty="0">
                <a:solidFill>
                  <a:srgbClr val="4C6062"/>
                </a:solidFill>
                <a:latin typeface="微软雅黑" panose="020B0503020204020204" pitchFamily="34" charset="-122"/>
                <a:ea typeface="微软雅黑" panose="020B0503020204020204" pitchFamily="34" charset="-122"/>
              </a:rPr>
              <a:t>aa</a:t>
            </a:r>
            <a:r>
              <a:rPr lang="zh-CN" altLang="en-US" sz="1400" dirty="0">
                <a:solidFill>
                  <a:srgbClr val="4C6062"/>
                </a:solidFill>
                <a:latin typeface="微软雅黑" panose="020B0503020204020204" pitchFamily="34" charset="-122"/>
                <a:ea typeface="微软雅黑" panose="020B0503020204020204" pitchFamily="34" charset="-122"/>
              </a:rPr>
              <a:t>文件，则新建</a:t>
            </a:r>
            <a:r>
              <a:rPr lang="en-US" altLang="zh-CN" sz="1400" dirty="0">
                <a:solidFill>
                  <a:srgbClr val="4C6062"/>
                </a:solidFill>
                <a:latin typeface="微软雅黑" panose="020B0503020204020204" pitchFamily="34" charset="-122"/>
                <a:ea typeface="微软雅黑" panose="020B0503020204020204" pitchFamily="34" charset="-122"/>
              </a:rPr>
              <a:t>aa</a:t>
            </a:r>
            <a:r>
              <a:rPr lang="zh-CN" altLang="en-US" sz="1400" dirty="0">
                <a:solidFill>
                  <a:srgbClr val="4C6062"/>
                </a:solidFill>
                <a:latin typeface="微软雅黑" panose="020B0503020204020204" pitchFamily="34" charset="-122"/>
                <a:ea typeface="微软雅黑" panose="020B0503020204020204" pitchFamily="34" charset="-122"/>
              </a:rPr>
              <a:t>文件</a:t>
            </a:r>
            <a:endParaRPr lang="zh-CN" altLang="en-US" sz="1400" dirty="0">
              <a:solidFill>
                <a:srgbClr val="4C6062"/>
              </a:solidFill>
              <a:latin typeface="微软雅黑" panose="020B0503020204020204" pitchFamily="34" charset="-122"/>
              <a:ea typeface="微软雅黑" panose="020B0503020204020204" pitchFamily="34" charset="-122"/>
            </a:endParaRPr>
          </a:p>
          <a:p>
            <a:pPr marL="3429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 touch -d 20220808 aa 	//</a:t>
            </a:r>
            <a:r>
              <a:rPr lang="zh-CN" altLang="en-US" sz="1400" dirty="0">
                <a:solidFill>
                  <a:srgbClr val="4C6062"/>
                </a:solidFill>
                <a:latin typeface="微软雅黑" panose="020B0503020204020204" pitchFamily="34" charset="-122"/>
                <a:ea typeface="微软雅黑" panose="020B0503020204020204" pitchFamily="34" charset="-122"/>
              </a:rPr>
              <a:t>将</a:t>
            </a:r>
            <a:r>
              <a:rPr lang="en-US" altLang="zh-CN" sz="1400" dirty="0">
                <a:solidFill>
                  <a:srgbClr val="4C6062"/>
                </a:solidFill>
                <a:latin typeface="微软雅黑" panose="020B0503020204020204" pitchFamily="34" charset="-122"/>
                <a:ea typeface="微软雅黑" panose="020B0503020204020204" pitchFamily="34" charset="-122"/>
              </a:rPr>
              <a:t>aa</a:t>
            </a:r>
            <a:r>
              <a:rPr lang="zh-CN" altLang="en-US" sz="1400" dirty="0">
                <a:solidFill>
                  <a:srgbClr val="4C6062"/>
                </a:solidFill>
                <a:latin typeface="微软雅黑" panose="020B0503020204020204" pitchFamily="34" charset="-122"/>
                <a:ea typeface="微软雅黑" panose="020B0503020204020204" pitchFamily="34" charset="-122"/>
              </a:rPr>
              <a:t>文件的存取和修改时间改为</a:t>
            </a:r>
            <a:r>
              <a:rPr lang="en-US" altLang="zh-CN" sz="1400" dirty="0">
                <a:solidFill>
                  <a:srgbClr val="4C6062"/>
                </a:solidFill>
                <a:latin typeface="微软雅黑" panose="020B0503020204020204" pitchFamily="34" charset="-122"/>
                <a:ea typeface="微软雅黑" panose="020B0503020204020204" pitchFamily="34" charset="-122"/>
              </a:rPr>
              <a:t>2022</a:t>
            </a:r>
            <a:r>
              <a:rPr lang="zh-CN" altLang="en-US" sz="1400" dirty="0">
                <a:solidFill>
                  <a:srgbClr val="4C6062"/>
                </a:solidFill>
                <a:latin typeface="微软雅黑" panose="020B0503020204020204" pitchFamily="34" charset="-122"/>
                <a:ea typeface="微软雅黑" panose="020B0503020204020204" pitchFamily="34" charset="-122"/>
              </a:rPr>
              <a:t>年</a:t>
            </a:r>
            <a:r>
              <a:rPr lang="en-US" altLang="zh-CN" sz="1400" dirty="0">
                <a:solidFill>
                  <a:srgbClr val="4C6062"/>
                </a:solidFill>
                <a:latin typeface="微软雅黑" panose="020B0503020204020204" pitchFamily="34" charset="-122"/>
                <a:ea typeface="微软雅黑" panose="020B0503020204020204" pitchFamily="34" charset="-122"/>
              </a:rPr>
              <a:t>8</a:t>
            </a:r>
            <a:r>
              <a:rPr lang="zh-CN" altLang="en-US" sz="1400" dirty="0">
                <a:solidFill>
                  <a:srgbClr val="4C6062"/>
                </a:solidFill>
                <a:latin typeface="微软雅黑" panose="020B0503020204020204" pitchFamily="34" charset="-122"/>
                <a:ea typeface="微软雅黑" panose="020B0503020204020204" pitchFamily="34" charset="-122"/>
              </a:rPr>
              <a:t>月</a:t>
            </a:r>
            <a:r>
              <a:rPr lang="en-US" altLang="zh-CN" sz="1400" dirty="0">
                <a:solidFill>
                  <a:srgbClr val="4C6062"/>
                </a:solidFill>
                <a:latin typeface="微软雅黑" panose="020B0503020204020204" pitchFamily="34" charset="-122"/>
                <a:ea typeface="微软雅黑" panose="020B0503020204020204" pitchFamily="34" charset="-122"/>
              </a:rPr>
              <a:t>8</a:t>
            </a:r>
            <a:r>
              <a:rPr lang="zh-CN" altLang="en-US" sz="1400" dirty="0">
                <a:solidFill>
                  <a:srgbClr val="4C6062"/>
                </a:solidFill>
                <a:latin typeface="微软雅黑" panose="020B0503020204020204" pitchFamily="34" charset="-122"/>
                <a:ea typeface="微软雅黑" panose="020B0503020204020204" pitchFamily="34" charset="-122"/>
              </a:rPr>
              <a:t>日</a:t>
            </a:r>
            <a:endParaRPr lang="en-US" altLang="zh-CN" sz="14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05561" y="4191794"/>
            <a:ext cx="10360431" cy="2657535"/>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0249" y="1448594"/>
            <a:ext cx="10496725" cy="5347105"/>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4</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rpm</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rpm</a:t>
            </a:r>
            <a:r>
              <a:rPr lang="zh-CN" altLang="en-US" sz="2000" dirty="0">
                <a:solidFill>
                  <a:srgbClr val="4C6062"/>
                </a:solidFill>
                <a:latin typeface="微软雅黑" panose="020B0503020204020204" pitchFamily="34" charset="-122"/>
                <a:ea typeface="微软雅黑" panose="020B0503020204020204" pitchFamily="34" charset="-122"/>
              </a:rPr>
              <a:t>命令主要用于对</a:t>
            </a:r>
            <a:r>
              <a:rPr lang="en-US" altLang="zh-CN" sz="2000" dirty="0">
                <a:solidFill>
                  <a:srgbClr val="4C6062"/>
                </a:solidFill>
                <a:latin typeface="微软雅黑" panose="020B0503020204020204" pitchFamily="34" charset="-122"/>
                <a:ea typeface="微软雅黑" panose="020B0503020204020204" pitchFamily="34" charset="-122"/>
              </a:rPr>
              <a:t>RPM</a:t>
            </a:r>
            <a:r>
              <a:rPr lang="zh-CN" altLang="en-US" sz="2000" dirty="0">
                <a:solidFill>
                  <a:srgbClr val="4C6062"/>
                </a:solidFill>
                <a:latin typeface="微软雅黑" panose="020B0503020204020204" pitchFamily="34" charset="-122"/>
                <a:ea typeface="微软雅黑" panose="020B0503020204020204" pitchFamily="34" charset="-122"/>
              </a:rPr>
              <a:t>软件包进行管理</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rpm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软件包名</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rpm</a:t>
            </a:r>
            <a:r>
              <a:rPr lang="zh-CN" altLang="en-US" sz="2000" dirty="0">
                <a:solidFill>
                  <a:srgbClr val="4C6062"/>
                </a:solidFill>
                <a:latin typeface="微软雅黑" panose="020B0503020204020204" pitchFamily="34" charset="-122"/>
                <a:ea typeface="微软雅黑" panose="020B0503020204020204" pitchFamily="34" charset="-122"/>
              </a:rPr>
              <a:t>命令的常用参数选项如下：</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          </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qa</a:t>
            </a:r>
            <a:r>
              <a:rPr lang="zh-CN" altLang="en-US" sz="2000" dirty="0">
                <a:solidFill>
                  <a:srgbClr val="4C6062"/>
                </a:solidFill>
                <a:latin typeface="微软雅黑" panose="020B0503020204020204" pitchFamily="34" charset="-122"/>
                <a:ea typeface="微软雅黑" panose="020B0503020204020204" pitchFamily="34" charset="-122"/>
              </a:rPr>
              <a:t>：查询系统中安装的所有软件包。</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-q</a:t>
            </a:r>
            <a:r>
              <a:rPr lang="zh-CN" altLang="en-US" sz="2000" dirty="0">
                <a:solidFill>
                  <a:srgbClr val="4C6062"/>
                </a:solidFill>
                <a:latin typeface="微软雅黑" panose="020B0503020204020204" pitchFamily="34" charset="-122"/>
                <a:ea typeface="微软雅黑" panose="020B0503020204020204" pitchFamily="34" charset="-122"/>
              </a:rPr>
              <a:t>：查询指定的软件包在系统中是否安装。</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-qi</a:t>
            </a:r>
            <a:r>
              <a:rPr lang="zh-CN" altLang="en-US" sz="2000" dirty="0">
                <a:solidFill>
                  <a:srgbClr val="4C6062"/>
                </a:solidFill>
                <a:latin typeface="微软雅黑" panose="020B0503020204020204" pitchFamily="34" charset="-122"/>
                <a:ea typeface="微软雅黑" panose="020B0503020204020204" pitchFamily="34" charset="-122"/>
              </a:rPr>
              <a:t>：查询系统中已安装软件包的描述信息。</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         </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ql</a:t>
            </a:r>
            <a:r>
              <a:rPr lang="zh-CN" altLang="en-US" sz="2000" dirty="0">
                <a:solidFill>
                  <a:srgbClr val="4C6062"/>
                </a:solidFill>
                <a:latin typeface="微软雅黑" panose="020B0503020204020204" pitchFamily="34" charset="-122"/>
                <a:ea typeface="微软雅黑" panose="020B0503020204020204" pitchFamily="34" charset="-122"/>
              </a:rPr>
              <a:t>：查询系统中已安装软件包里所包含的文件列表。</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         </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qf</a:t>
            </a:r>
            <a:r>
              <a:rPr lang="zh-CN" altLang="en-US" sz="2000" dirty="0">
                <a:solidFill>
                  <a:srgbClr val="4C6062"/>
                </a:solidFill>
                <a:latin typeface="微软雅黑" panose="020B0503020204020204" pitchFamily="34" charset="-122"/>
                <a:ea typeface="微软雅黑" panose="020B0503020204020204" pitchFamily="34" charset="-122"/>
              </a:rPr>
              <a:t>：查询系统中指定文件所属的软件包。</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一、</a:t>
            </a:r>
            <a:r>
              <a:rPr lang="zh-CN" altLang="en-US" dirty="0">
                <a:latin typeface="Microsoft YaHei UI" panose="020B0503020204020204" pitchFamily="18" charset="-122"/>
                <a:cs typeface="Microsoft YaHei UI" panose="020B0503020204020204" pitchFamily="18" charset="-122"/>
                <a:sym typeface="+mn-ea"/>
              </a:rPr>
              <a:t>项目知识准备</a:t>
            </a:r>
            <a:endParaRPr lang="zh-CN" altLang="en-US" dirty="0"/>
          </a:p>
        </p:txBody>
      </p:sp>
      <p:sp>
        <p:nvSpPr>
          <p:cNvPr id="6" name="内容占位符 5"/>
          <p:cNvSpPr>
            <a:spLocks noGrp="1"/>
          </p:cNvSpPr>
          <p:nvPr>
            <p:ph idx="13"/>
          </p:nvPr>
        </p:nvSpPr>
        <p:spPr/>
        <p:txBody>
          <a:bodyPr>
            <a:noAutofit/>
          </a:bodyPr>
          <a:lstStyle/>
          <a:p>
            <a:r>
              <a:rPr lang="zh-CN" altLang="en-US" dirty="0"/>
              <a:t>了解</a:t>
            </a:r>
            <a:r>
              <a:rPr lang="en-US" altLang="zh-CN" dirty="0"/>
              <a:t>Linux</a:t>
            </a:r>
            <a:r>
              <a:rPr lang="zh-CN" altLang="en-US" dirty="0"/>
              <a:t>命令特点</a:t>
            </a:r>
            <a:endParaRPr lang="zh-CN" altLang="en-US" dirty="0"/>
          </a:p>
        </p:txBody>
      </p:sp>
      <p:sp>
        <p:nvSpPr>
          <p:cNvPr id="2" name="文本框 1"/>
          <p:cNvSpPr txBox="1"/>
          <p:nvPr/>
        </p:nvSpPr>
        <p:spPr>
          <a:xfrm>
            <a:off x="917576" y="1570517"/>
            <a:ext cx="10363200" cy="4192943"/>
          </a:xfrm>
          <a:prstGeom prst="rect">
            <a:avLst/>
          </a:prstGeom>
          <a:noFill/>
        </p:spPr>
        <p:txBody>
          <a:bodyPr wrap="square" rtlCol="0" anchor="t">
            <a:spAutoFit/>
          </a:bodyPr>
          <a:lstStyle/>
          <a:p>
            <a:pPr>
              <a:lnSpc>
                <a:spcPct val="150000"/>
              </a:lnSpc>
            </a:pPr>
            <a:r>
              <a:rPr lang="zh-CN" altLang="en-US" sz="2000" dirty="0">
                <a:solidFill>
                  <a:srgbClr val="4C6062"/>
                </a:solidFill>
                <a:latin typeface="微软雅黑" panose="020B0503020204020204" pitchFamily="34" charset="-122"/>
                <a:ea typeface="微软雅黑" panose="020B0503020204020204" pitchFamily="34" charset="-122"/>
              </a:rPr>
              <a:t>      在</a:t>
            </a:r>
            <a:r>
              <a:rPr lang="en-US" altLang="zh-CN" sz="2000" dirty="0">
                <a:solidFill>
                  <a:srgbClr val="4C6062"/>
                </a:solidFill>
                <a:latin typeface="微软雅黑" panose="020B0503020204020204" pitchFamily="34" charset="-122"/>
                <a:ea typeface="微软雅黑" panose="020B0503020204020204" pitchFamily="34" charset="-122"/>
              </a:rPr>
              <a:t>Linux</a:t>
            </a:r>
            <a:r>
              <a:rPr lang="zh-CN" altLang="en-US" sz="2000" dirty="0">
                <a:solidFill>
                  <a:srgbClr val="4C6062"/>
                </a:solidFill>
                <a:latin typeface="微软雅黑" panose="020B0503020204020204" pitchFamily="34" charset="-122"/>
                <a:ea typeface="微软雅黑" panose="020B0503020204020204" pitchFamily="34" charset="-122"/>
              </a:rPr>
              <a:t>系统中，命令区分大小写。在命令行中，可以使用“</a:t>
            </a:r>
            <a:r>
              <a:rPr lang="en-US" altLang="zh-CN" sz="2000" dirty="0">
                <a:solidFill>
                  <a:srgbClr val="4C6062"/>
                </a:solidFill>
                <a:latin typeface="微软雅黑" panose="020B0503020204020204" pitchFamily="34" charset="-122"/>
                <a:ea typeface="微软雅黑" panose="020B0503020204020204" pitchFamily="34" charset="-122"/>
              </a:rPr>
              <a:t>Tab”</a:t>
            </a:r>
            <a:r>
              <a:rPr lang="zh-CN" altLang="en-US" sz="2000" dirty="0">
                <a:solidFill>
                  <a:srgbClr val="4C6062"/>
                </a:solidFill>
                <a:latin typeface="微软雅黑" panose="020B0503020204020204" pitchFamily="34" charset="-122"/>
                <a:ea typeface="微软雅黑" panose="020B0503020204020204" pitchFamily="34" charset="-122"/>
              </a:rPr>
              <a:t>键来自动补齐命令，即可以只输入命令的前几个字母，然后按“</a:t>
            </a:r>
            <a:r>
              <a:rPr lang="en-US" altLang="zh-CN" sz="2000" dirty="0">
                <a:solidFill>
                  <a:srgbClr val="4C6062"/>
                </a:solidFill>
                <a:latin typeface="微软雅黑" panose="020B0503020204020204" pitchFamily="34" charset="-122"/>
                <a:ea typeface="微软雅黑" panose="020B0503020204020204" pitchFamily="34" charset="-122"/>
              </a:rPr>
              <a:t>Tab”</a:t>
            </a:r>
            <a:r>
              <a:rPr lang="zh-CN" altLang="en-US" sz="2000" dirty="0">
                <a:solidFill>
                  <a:srgbClr val="4C6062"/>
                </a:solidFill>
                <a:latin typeface="微软雅黑" panose="020B0503020204020204" pitchFamily="34" charset="-122"/>
                <a:ea typeface="微软雅黑" panose="020B0503020204020204" pitchFamily="34" charset="-122"/>
              </a:rPr>
              <a:t>键。</a:t>
            </a:r>
            <a:r>
              <a:rPr lang="en-US" altLang="zh-CN" sz="2000" dirty="0">
                <a:solidFill>
                  <a:srgbClr val="4C6062"/>
                </a:solidFill>
                <a:latin typeface="微软雅黑" panose="020B0503020204020204" pitchFamily="34" charset="-122"/>
                <a:ea typeface="微软雅黑" panose="020B0503020204020204" pitchFamily="34" charset="-122"/>
              </a:rPr>
              <a:t>       </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按“</a:t>
            </a:r>
            <a:r>
              <a:rPr lang="en-US" altLang="zh-CN" sz="2000" dirty="0">
                <a:solidFill>
                  <a:srgbClr val="4C6062"/>
                </a:solidFill>
                <a:latin typeface="微软雅黑" panose="020B0503020204020204" pitchFamily="34" charset="-122"/>
                <a:ea typeface="微软雅黑" panose="020B0503020204020204" pitchFamily="34" charset="-122"/>
              </a:rPr>
              <a:t>Tab”</a:t>
            </a:r>
            <a:r>
              <a:rPr lang="zh-CN" altLang="en-US" sz="2000" dirty="0">
                <a:solidFill>
                  <a:srgbClr val="4C6062"/>
                </a:solidFill>
                <a:latin typeface="微软雅黑" panose="020B0503020204020204" pitchFamily="34" charset="-122"/>
                <a:ea typeface="微软雅黑" panose="020B0503020204020204" pitchFamily="34" charset="-122"/>
              </a:rPr>
              <a:t>键时，如果系统只找到一个与输入字符相匹配的目录或文件，则自动补齐；如果没有匹配的内容或有多个相匹配的名字，系统将发出警鸣声，再按一下“</a:t>
            </a:r>
            <a:r>
              <a:rPr lang="en-US" altLang="zh-CN" sz="2000" dirty="0">
                <a:solidFill>
                  <a:srgbClr val="4C6062"/>
                </a:solidFill>
                <a:latin typeface="微软雅黑" panose="020B0503020204020204" pitchFamily="34" charset="-122"/>
                <a:ea typeface="微软雅黑" panose="020B0503020204020204" pitchFamily="34" charset="-122"/>
              </a:rPr>
              <a:t>Tab”</a:t>
            </a:r>
            <a:r>
              <a:rPr lang="zh-CN" altLang="en-US" sz="2000" dirty="0">
                <a:solidFill>
                  <a:srgbClr val="4C6062"/>
                </a:solidFill>
                <a:latin typeface="微软雅黑" panose="020B0503020204020204" pitchFamily="34" charset="-122"/>
                <a:ea typeface="微软雅黑" panose="020B0503020204020204" pitchFamily="34" charset="-122"/>
              </a:rPr>
              <a:t>键将列出所有相匹配的内容（如果有的话），以供用户选择。</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4C6062"/>
                </a:solidFill>
                <a:latin typeface="微软雅黑" panose="020B0503020204020204" pitchFamily="34" charset="-122"/>
                <a:ea typeface="微软雅黑" panose="020B0503020204020204" pitchFamily="34" charset="-122"/>
              </a:rPr>
              <a:t>       例如，在命令提示符后输入“</a:t>
            </a:r>
            <a:r>
              <a:rPr lang="en-US" altLang="zh-CN" sz="2000" dirty="0" err="1">
                <a:solidFill>
                  <a:srgbClr val="4C6062"/>
                </a:solidFill>
                <a:latin typeface="微软雅黑" panose="020B0503020204020204" pitchFamily="34" charset="-122"/>
                <a:ea typeface="微软雅黑" panose="020B0503020204020204" pitchFamily="34" charset="-122"/>
              </a:rPr>
              <a:t>mou</a:t>
            </a: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，然后按“</a:t>
            </a:r>
            <a:r>
              <a:rPr lang="en-US" altLang="zh-CN" sz="2000" dirty="0">
                <a:solidFill>
                  <a:srgbClr val="4C6062"/>
                </a:solidFill>
                <a:latin typeface="微软雅黑" panose="020B0503020204020204" pitchFamily="34" charset="-122"/>
                <a:ea typeface="微软雅黑" panose="020B0503020204020204" pitchFamily="34" charset="-122"/>
              </a:rPr>
              <a:t>Tab”</a:t>
            </a:r>
            <a:r>
              <a:rPr lang="zh-CN" altLang="en-US" sz="2000" dirty="0">
                <a:solidFill>
                  <a:srgbClr val="4C6062"/>
                </a:solidFill>
                <a:latin typeface="微软雅黑" panose="020B0503020204020204" pitchFamily="34" charset="-122"/>
                <a:ea typeface="微软雅黑" panose="020B0503020204020204" pitchFamily="34" charset="-122"/>
              </a:rPr>
              <a:t>键，系统将自动补全该命令为“</a:t>
            </a:r>
            <a:r>
              <a:rPr lang="en-US" altLang="zh-CN" sz="2000" dirty="0">
                <a:solidFill>
                  <a:srgbClr val="4C6062"/>
                </a:solidFill>
                <a:latin typeface="微软雅黑" panose="020B0503020204020204" pitchFamily="34" charset="-122"/>
                <a:ea typeface="微软雅黑" panose="020B0503020204020204" pitchFamily="34" charset="-122"/>
              </a:rPr>
              <a:t>mount”</a:t>
            </a:r>
            <a:r>
              <a:rPr lang="zh-CN" altLang="en-US" sz="2000" dirty="0">
                <a:solidFill>
                  <a:srgbClr val="4C6062"/>
                </a:solidFill>
                <a:latin typeface="微软雅黑" panose="020B0503020204020204" pitchFamily="34" charset="-122"/>
                <a:ea typeface="微软雅黑" panose="020B0503020204020204" pitchFamily="34" charset="-122"/>
              </a:rPr>
              <a:t>；如果在命令提示符后只输入“</a:t>
            </a:r>
            <a:r>
              <a:rPr lang="en-US" altLang="zh-CN" sz="2000" dirty="0" err="1">
                <a:solidFill>
                  <a:srgbClr val="4C6062"/>
                </a:solidFill>
                <a:latin typeface="微软雅黑" panose="020B0503020204020204" pitchFamily="34" charset="-122"/>
                <a:ea typeface="微软雅黑" panose="020B0503020204020204" pitchFamily="34" charset="-122"/>
              </a:rPr>
              <a:t>mo</a:t>
            </a: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，然后按“</a:t>
            </a:r>
            <a:r>
              <a:rPr lang="en-US" altLang="zh-CN" sz="2000" dirty="0">
                <a:solidFill>
                  <a:srgbClr val="4C6062"/>
                </a:solidFill>
                <a:latin typeface="微软雅黑" panose="020B0503020204020204" pitchFamily="34" charset="-122"/>
                <a:ea typeface="微软雅黑" panose="020B0503020204020204" pitchFamily="34" charset="-122"/>
              </a:rPr>
              <a:t>Tab”</a:t>
            </a:r>
            <a:r>
              <a:rPr lang="zh-CN" altLang="en-US" sz="2000" dirty="0">
                <a:solidFill>
                  <a:srgbClr val="4C6062"/>
                </a:solidFill>
                <a:latin typeface="微软雅黑" panose="020B0503020204020204" pitchFamily="34" charset="-122"/>
                <a:ea typeface="微软雅黑" panose="020B0503020204020204" pitchFamily="34" charset="-122"/>
              </a:rPr>
              <a:t>键，此时将警鸣一声，再次按“</a:t>
            </a:r>
            <a:r>
              <a:rPr lang="en-US" altLang="zh-CN" sz="2000" dirty="0">
                <a:solidFill>
                  <a:srgbClr val="4C6062"/>
                </a:solidFill>
                <a:latin typeface="微软雅黑" panose="020B0503020204020204" pitchFamily="34" charset="-122"/>
                <a:ea typeface="微软雅黑" panose="020B0503020204020204" pitchFamily="34" charset="-122"/>
              </a:rPr>
              <a:t>Tab”</a:t>
            </a:r>
            <a:r>
              <a:rPr lang="zh-CN" altLang="en-US" sz="2000" dirty="0">
                <a:solidFill>
                  <a:srgbClr val="4C6062"/>
                </a:solidFill>
                <a:latin typeface="微软雅黑" panose="020B0503020204020204" pitchFamily="34" charset="-122"/>
                <a:ea typeface="微软雅黑" panose="020B0503020204020204" pitchFamily="34" charset="-122"/>
              </a:rPr>
              <a:t>键，系统将显示所有以“</a:t>
            </a:r>
            <a:r>
              <a:rPr lang="en-US" altLang="zh-CN" sz="2000" dirty="0" err="1">
                <a:solidFill>
                  <a:srgbClr val="4C6062"/>
                </a:solidFill>
                <a:latin typeface="微软雅黑" panose="020B0503020204020204" pitchFamily="34" charset="-122"/>
                <a:ea typeface="微软雅黑" panose="020B0503020204020204" pitchFamily="34" charset="-122"/>
              </a:rPr>
              <a:t>mo</a:t>
            </a: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开头的命令。</a:t>
            </a:r>
            <a:endParaRPr lang="zh-CN" altLang="en-US" sz="2000" dirty="0">
              <a:solidFill>
                <a:srgbClr val="4C606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grpSp>
        <p:nvGrpSpPr>
          <p:cNvPr id="43" name="组合 42"/>
          <p:cNvGrpSpPr/>
          <p:nvPr/>
        </p:nvGrpSpPr>
        <p:grpSpPr>
          <a:xfrm>
            <a:off x="841375" y="5487035"/>
            <a:ext cx="10633075" cy="1123950"/>
            <a:chOff x="1325" y="8641"/>
            <a:chExt cx="16745" cy="1770"/>
          </a:xfrm>
        </p:grpSpPr>
        <p:sp>
          <p:nvSpPr>
            <p:cNvPr id="38" name="矩形 37"/>
            <p:cNvSpPr/>
            <p:nvPr/>
          </p:nvSpPr>
          <p:spPr>
            <a:xfrm flipV="1">
              <a:off x="3438" y="10004"/>
              <a:ext cx="14632" cy="1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flipV="1">
              <a:off x="2093" y="10339"/>
              <a:ext cx="15336" cy="72"/>
            </a:xfrm>
            <a:prstGeom prst="rect">
              <a:avLst/>
            </a:prstGeom>
            <a:solidFill>
              <a:srgbClr val="3A4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 name="互联网"/>
            <p:cNvSpPr/>
            <p:nvPr/>
          </p:nvSpPr>
          <p:spPr bwMode="auto">
            <a:xfrm>
              <a:off x="1325" y="8641"/>
              <a:ext cx="1888" cy="1581"/>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3A4187"/>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0249" y="2585475"/>
            <a:ext cx="10360431" cy="2657535"/>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0249" y="1448594"/>
            <a:ext cx="10496725" cy="3731278"/>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例</a:t>
            </a:r>
            <a:r>
              <a:rPr lang="en-US" altLang="zh-CN" sz="2000" dirty="0">
                <a:solidFill>
                  <a:srgbClr val="4C6062"/>
                </a:solidFill>
                <a:latin typeface="微软雅黑" panose="020B0503020204020204" pitchFamily="34" charset="-122"/>
                <a:ea typeface="微软雅黑" panose="020B0503020204020204" pitchFamily="34" charset="-122"/>
              </a:rPr>
              <a:t>2-5】</a:t>
            </a:r>
            <a:r>
              <a:rPr lang="zh-CN" altLang="en-US" sz="2000" dirty="0">
                <a:solidFill>
                  <a:srgbClr val="4C6062"/>
                </a:solidFill>
                <a:latin typeface="微软雅黑" panose="020B0503020204020204" pitchFamily="34" charset="-122"/>
                <a:ea typeface="微软雅黑" panose="020B0503020204020204" pitchFamily="34" charset="-122"/>
              </a:rPr>
              <a:t>使用</a:t>
            </a:r>
            <a:r>
              <a:rPr lang="en-US" altLang="zh-CN" sz="2000" dirty="0">
                <a:solidFill>
                  <a:srgbClr val="4C6062"/>
                </a:solidFill>
                <a:latin typeface="微软雅黑" panose="020B0503020204020204" pitchFamily="34" charset="-122"/>
                <a:ea typeface="微软雅黑" panose="020B0503020204020204" pitchFamily="34" charset="-122"/>
              </a:rPr>
              <a:t>rpm</a:t>
            </a:r>
            <a:r>
              <a:rPr lang="zh-CN" altLang="en-US" sz="2000" dirty="0">
                <a:solidFill>
                  <a:srgbClr val="4C6062"/>
                </a:solidFill>
                <a:latin typeface="微软雅黑" panose="020B0503020204020204" pitchFamily="34" charset="-122"/>
                <a:ea typeface="微软雅黑" panose="020B0503020204020204" pitchFamily="34" charset="-122"/>
              </a:rPr>
              <a:t>命令查询软件包及文件。</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~]#rpm -</a:t>
            </a:r>
            <a:r>
              <a:rPr lang="en-US" altLang="zh-CN" sz="2000" dirty="0" err="1">
                <a:solidFill>
                  <a:srgbClr val="4C6062"/>
                </a:solidFill>
                <a:latin typeface="微软雅黑" panose="020B0503020204020204" pitchFamily="34" charset="-122"/>
                <a:ea typeface="微软雅黑" panose="020B0503020204020204" pitchFamily="34" charset="-122"/>
              </a:rPr>
              <a:t>qa|more</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显示系统安装的所有软件包列表</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~]#rpm -q </a:t>
            </a:r>
            <a:r>
              <a:rPr lang="en-US" altLang="zh-CN" sz="2000" dirty="0" err="1">
                <a:solidFill>
                  <a:srgbClr val="4C6062"/>
                </a:solidFill>
                <a:latin typeface="微软雅黑" panose="020B0503020204020204" pitchFamily="34" charset="-122"/>
                <a:ea typeface="微软雅黑" panose="020B0503020204020204" pitchFamily="34" charset="-122"/>
              </a:rPr>
              <a:t>selinux</a:t>
            </a:r>
            <a:r>
              <a:rPr lang="en-US" altLang="zh-CN" sz="2000" dirty="0">
                <a:solidFill>
                  <a:srgbClr val="4C6062"/>
                </a:solidFill>
                <a:latin typeface="微软雅黑" panose="020B0503020204020204" pitchFamily="34" charset="-122"/>
                <a:ea typeface="微软雅黑" panose="020B0503020204020204" pitchFamily="34" charset="-122"/>
              </a:rPr>
              <a:t>-policy  //</a:t>
            </a:r>
            <a:r>
              <a:rPr lang="zh-CN" altLang="en-US" sz="2000" dirty="0">
                <a:solidFill>
                  <a:srgbClr val="4C6062"/>
                </a:solidFill>
                <a:latin typeface="微软雅黑" panose="020B0503020204020204" pitchFamily="34" charset="-122"/>
                <a:ea typeface="微软雅黑" panose="020B0503020204020204" pitchFamily="34" charset="-122"/>
              </a:rPr>
              <a:t>查询系统是否安装了</a:t>
            </a:r>
            <a:r>
              <a:rPr lang="en-US" altLang="zh-CN" sz="2000" dirty="0" err="1">
                <a:solidFill>
                  <a:srgbClr val="4C6062"/>
                </a:solidFill>
                <a:latin typeface="微软雅黑" panose="020B0503020204020204" pitchFamily="34" charset="-122"/>
                <a:ea typeface="微软雅黑" panose="020B0503020204020204" pitchFamily="34" charset="-122"/>
              </a:rPr>
              <a:t>selinux</a:t>
            </a:r>
            <a:r>
              <a:rPr lang="en-US" altLang="zh-CN" sz="2000" dirty="0">
                <a:solidFill>
                  <a:srgbClr val="4C6062"/>
                </a:solidFill>
                <a:latin typeface="微软雅黑" panose="020B0503020204020204" pitchFamily="34" charset="-122"/>
                <a:ea typeface="微软雅黑" panose="020B0503020204020204" pitchFamily="34" charset="-122"/>
              </a:rPr>
              <a:t>-policy</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~]#rpm -qi </a:t>
            </a:r>
            <a:r>
              <a:rPr lang="en-US" altLang="zh-CN" sz="2000" dirty="0" err="1">
                <a:solidFill>
                  <a:srgbClr val="4C6062"/>
                </a:solidFill>
                <a:latin typeface="微软雅黑" panose="020B0503020204020204" pitchFamily="34" charset="-122"/>
                <a:ea typeface="微软雅黑" panose="020B0503020204020204" pitchFamily="34" charset="-122"/>
              </a:rPr>
              <a:t>selinux</a:t>
            </a:r>
            <a:r>
              <a:rPr lang="en-US" altLang="zh-CN" sz="2000" dirty="0">
                <a:solidFill>
                  <a:srgbClr val="4C6062"/>
                </a:solidFill>
                <a:latin typeface="微软雅黑" panose="020B0503020204020204" pitchFamily="34" charset="-122"/>
                <a:ea typeface="微软雅黑" panose="020B0503020204020204" pitchFamily="34" charset="-122"/>
              </a:rPr>
              <a:t>-policy   //</a:t>
            </a:r>
            <a:r>
              <a:rPr lang="zh-CN" altLang="en-US" sz="2000" dirty="0">
                <a:solidFill>
                  <a:srgbClr val="4C6062"/>
                </a:solidFill>
                <a:latin typeface="微软雅黑" panose="020B0503020204020204" pitchFamily="34" charset="-122"/>
                <a:ea typeface="微软雅黑" panose="020B0503020204020204" pitchFamily="34" charset="-122"/>
              </a:rPr>
              <a:t>查询系统已安装的软件包的描述信息</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~]#rpm -</a:t>
            </a:r>
            <a:r>
              <a:rPr lang="en-US" altLang="zh-CN" sz="2000" dirty="0" err="1">
                <a:solidFill>
                  <a:srgbClr val="4C6062"/>
                </a:solidFill>
                <a:latin typeface="微软雅黑" panose="020B0503020204020204" pitchFamily="34" charset="-122"/>
                <a:ea typeface="微软雅黑" panose="020B0503020204020204" pitchFamily="34" charset="-122"/>
              </a:rPr>
              <a:t>ql</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selinux</a:t>
            </a:r>
            <a:r>
              <a:rPr lang="en-US" altLang="zh-CN" sz="2000" dirty="0">
                <a:solidFill>
                  <a:srgbClr val="4C6062"/>
                </a:solidFill>
                <a:latin typeface="微软雅黑" panose="020B0503020204020204" pitchFamily="34" charset="-122"/>
                <a:ea typeface="微软雅黑" panose="020B0503020204020204" pitchFamily="34" charset="-122"/>
              </a:rPr>
              <a:t>-policy  //</a:t>
            </a:r>
            <a:r>
              <a:rPr lang="zh-CN" altLang="en-US" sz="2000" dirty="0">
                <a:solidFill>
                  <a:srgbClr val="4C6062"/>
                </a:solidFill>
                <a:latin typeface="微软雅黑" panose="020B0503020204020204" pitchFamily="34" charset="-122"/>
                <a:ea typeface="微软雅黑" panose="020B0503020204020204" pitchFamily="34" charset="-122"/>
              </a:rPr>
              <a:t>查询系统已安装软件包包含的文件列表</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~]#rpm -</a:t>
            </a:r>
            <a:r>
              <a:rPr lang="en-US" altLang="zh-CN" sz="2000" dirty="0" err="1">
                <a:solidFill>
                  <a:srgbClr val="4C6062"/>
                </a:solidFill>
                <a:latin typeface="微软雅黑" panose="020B0503020204020204" pitchFamily="34" charset="-122"/>
                <a:ea typeface="微软雅黑" panose="020B0503020204020204" pitchFamily="34" charset="-122"/>
              </a:rPr>
              <a:t>qf</a:t>
            </a: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/passwd  //</a:t>
            </a:r>
            <a:r>
              <a:rPr lang="zh-CN" altLang="en-US" sz="2000" dirty="0">
                <a:solidFill>
                  <a:srgbClr val="4C6062"/>
                </a:solidFill>
                <a:latin typeface="微软雅黑" panose="020B0503020204020204" pitchFamily="34" charset="-122"/>
                <a:ea typeface="微软雅黑" panose="020B0503020204020204" pitchFamily="34" charset="-122"/>
              </a:rPr>
              <a:t>查询</a:t>
            </a:r>
            <a:r>
              <a:rPr lang="en-US" altLang="zh-CN" sz="2000" dirty="0">
                <a:solidFill>
                  <a:srgbClr val="4C6062"/>
                </a:solidFill>
                <a:latin typeface="微软雅黑" panose="020B0503020204020204" pitchFamily="34" charset="-122"/>
                <a:ea typeface="微软雅黑" panose="020B0503020204020204" pitchFamily="34" charset="-122"/>
              </a:rPr>
              <a:t>passwd</a:t>
            </a:r>
            <a:r>
              <a:rPr lang="zh-CN" altLang="en-US" sz="2000" dirty="0">
                <a:solidFill>
                  <a:srgbClr val="4C6062"/>
                </a:solidFill>
                <a:latin typeface="微软雅黑" panose="020B0503020204020204" pitchFamily="34" charset="-122"/>
                <a:ea typeface="微软雅黑" panose="020B0503020204020204" pitchFamily="34" charset="-122"/>
              </a:rPr>
              <a:t>文件所属的软件包</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0249" y="2585475"/>
            <a:ext cx="10496725" cy="3845598"/>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0249" y="1448594"/>
            <a:ext cx="10496725" cy="4983224"/>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例</a:t>
            </a:r>
            <a:r>
              <a:rPr lang="en-US" altLang="zh-CN" sz="2000" dirty="0">
                <a:solidFill>
                  <a:srgbClr val="4C6062"/>
                </a:solidFill>
                <a:latin typeface="微软雅黑" panose="020B0503020204020204" pitchFamily="34" charset="-122"/>
                <a:ea typeface="微软雅黑" panose="020B0503020204020204" pitchFamily="34" charset="-122"/>
              </a:rPr>
              <a:t>2-6】</a:t>
            </a:r>
            <a:r>
              <a:rPr lang="zh-CN" altLang="en-US" sz="2000" dirty="0">
                <a:solidFill>
                  <a:srgbClr val="4C6062"/>
                </a:solidFill>
                <a:latin typeface="微软雅黑" panose="020B0503020204020204" pitchFamily="34" charset="-122"/>
                <a:ea typeface="微软雅黑" panose="020B0503020204020204" pitchFamily="34" charset="-122"/>
              </a:rPr>
              <a:t>可以利用</a:t>
            </a:r>
            <a:r>
              <a:rPr lang="en-US" altLang="zh-CN" sz="2000" dirty="0">
                <a:solidFill>
                  <a:srgbClr val="4C6062"/>
                </a:solidFill>
                <a:latin typeface="微软雅黑" panose="020B0503020204020204" pitchFamily="34" charset="-122"/>
                <a:ea typeface="微软雅黑" panose="020B0503020204020204" pitchFamily="34" charset="-122"/>
              </a:rPr>
              <a:t>RPM</a:t>
            </a:r>
            <a:r>
              <a:rPr lang="zh-CN" altLang="en-US" sz="2000" dirty="0">
                <a:solidFill>
                  <a:srgbClr val="4C6062"/>
                </a:solidFill>
                <a:latin typeface="微软雅黑" panose="020B0503020204020204" pitchFamily="34" charset="-122"/>
                <a:ea typeface="微软雅黑" panose="020B0503020204020204" pitchFamily="34" charset="-122"/>
              </a:rPr>
              <a:t>安装</a:t>
            </a:r>
            <a:r>
              <a:rPr lang="en-US" altLang="zh-CN" sz="2000" dirty="0">
                <a:solidFill>
                  <a:srgbClr val="4C6062"/>
                </a:solidFill>
                <a:latin typeface="微软雅黑" panose="020B0503020204020204" pitchFamily="34" charset="-122"/>
                <a:ea typeface="微软雅黑" panose="020B0503020204020204" pitchFamily="34" charset="-122"/>
              </a:rPr>
              <a:t>network-scripts</a:t>
            </a:r>
            <a:r>
              <a:rPr lang="zh-CN" altLang="en-US" sz="2000" dirty="0">
                <a:solidFill>
                  <a:srgbClr val="4C6062"/>
                </a:solidFill>
                <a:latin typeface="微软雅黑" panose="020B0503020204020204" pitchFamily="34" charset="-122"/>
                <a:ea typeface="微软雅黑" panose="020B0503020204020204" pitchFamily="34" charset="-122"/>
              </a:rPr>
              <a:t>软件包。</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a:t>
            </a:r>
            <a:r>
              <a:rPr lang="zh-CN" altLang="en-US" sz="1800" dirty="0">
                <a:solidFill>
                  <a:srgbClr val="4C6062"/>
                </a:solidFill>
                <a:latin typeface="微软雅黑" panose="020B0503020204020204" pitchFamily="34" charset="-122"/>
                <a:ea typeface="微软雅黑" panose="020B0503020204020204" pitchFamily="34" charset="-122"/>
              </a:rPr>
              <a:t>～</a:t>
            </a:r>
            <a:r>
              <a:rPr lang="en-US" altLang="zh-CN" sz="1800" dirty="0">
                <a:solidFill>
                  <a:srgbClr val="4C6062"/>
                </a:solidFill>
                <a:latin typeface="微软雅黑" panose="020B0503020204020204" pitchFamily="34" charset="-122"/>
                <a:ea typeface="微软雅黑" panose="020B0503020204020204" pitchFamily="34" charset="-122"/>
              </a:rPr>
              <a:t>]# mount  /dev/</a:t>
            </a:r>
            <a:r>
              <a:rPr lang="en-US" altLang="zh-CN" sz="1800" dirty="0" err="1">
                <a:solidFill>
                  <a:srgbClr val="4C6062"/>
                </a:solidFill>
                <a:latin typeface="微软雅黑" panose="020B0503020204020204" pitchFamily="34" charset="-122"/>
                <a:ea typeface="微软雅黑" panose="020B0503020204020204" pitchFamily="34" charset="-122"/>
              </a:rPr>
              <a:t>cdrom</a:t>
            </a:r>
            <a:r>
              <a:rPr lang="en-US" altLang="zh-CN" sz="1800" dirty="0">
                <a:solidFill>
                  <a:srgbClr val="4C6062"/>
                </a:solidFill>
                <a:latin typeface="微软雅黑" panose="020B0503020204020204" pitchFamily="34" charset="-122"/>
                <a:ea typeface="微软雅黑" panose="020B0503020204020204" pitchFamily="34" charset="-122"/>
              </a:rPr>
              <a:t>  /media   //</a:t>
            </a:r>
            <a:r>
              <a:rPr lang="zh-CN" altLang="en-US" sz="1800" dirty="0">
                <a:solidFill>
                  <a:srgbClr val="4C6062"/>
                </a:solidFill>
                <a:latin typeface="微软雅黑" panose="020B0503020204020204" pitchFamily="34" charset="-122"/>
                <a:ea typeface="微软雅黑" panose="020B0503020204020204" pitchFamily="34" charset="-122"/>
              </a:rPr>
              <a:t>挂载光盘</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a:t>
            </a:r>
            <a:r>
              <a:rPr lang="zh-CN" altLang="en-US" sz="1800" dirty="0">
                <a:solidFill>
                  <a:srgbClr val="4C6062"/>
                </a:solidFill>
                <a:latin typeface="微软雅黑" panose="020B0503020204020204" pitchFamily="34" charset="-122"/>
                <a:ea typeface="微软雅黑" panose="020B0503020204020204" pitchFamily="34" charset="-122"/>
              </a:rPr>
              <a:t>～</a:t>
            </a:r>
            <a:r>
              <a:rPr lang="en-US" altLang="zh-CN" sz="1800" dirty="0">
                <a:solidFill>
                  <a:srgbClr val="4C6062"/>
                </a:solidFill>
                <a:latin typeface="微软雅黑" panose="020B0503020204020204" pitchFamily="34" charset="-122"/>
                <a:ea typeface="微软雅黑" panose="020B0503020204020204" pitchFamily="34" charset="-122"/>
              </a:rPr>
              <a:t>]#cd /</a:t>
            </a:r>
            <a:r>
              <a:rPr lang="en-US" altLang="zh-CN" sz="1800" dirty="0" err="1">
                <a:solidFill>
                  <a:srgbClr val="4C6062"/>
                </a:solidFill>
                <a:latin typeface="微软雅黑" panose="020B0503020204020204" pitchFamily="34" charset="-122"/>
                <a:ea typeface="微软雅黑" panose="020B0503020204020204" pitchFamily="34" charset="-122"/>
              </a:rPr>
              <a:t>medai</a:t>
            </a:r>
            <a:r>
              <a:rPr lang="en-US" altLang="zh-CN" sz="1800" dirty="0">
                <a:solidFill>
                  <a:srgbClr val="4C6062"/>
                </a:solidFill>
                <a:latin typeface="微软雅黑" panose="020B0503020204020204" pitchFamily="34" charset="-122"/>
                <a:ea typeface="微软雅黑" panose="020B0503020204020204" pitchFamily="34" charset="-122"/>
              </a:rPr>
              <a:t>/</a:t>
            </a:r>
            <a:r>
              <a:rPr lang="en-US" altLang="zh-CN" sz="1800" dirty="0" err="1">
                <a:solidFill>
                  <a:srgbClr val="4C6062"/>
                </a:solidFill>
                <a:latin typeface="微软雅黑" panose="020B0503020204020204" pitchFamily="34" charset="-122"/>
                <a:ea typeface="微软雅黑" panose="020B0503020204020204" pitchFamily="34" charset="-122"/>
              </a:rPr>
              <a:t>BaseOS</a:t>
            </a:r>
            <a:r>
              <a:rPr lang="en-US" altLang="zh-CN" sz="1800" dirty="0">
                <a:solidFill>
                  <a:srgbClr val="4C6062"/>
                </a:solidFill>
                <a:latin typeface="微软雅黑" panose="020B0503020204020204" pitchFamily="34" charset="-122"/>
                <a:ea typeface="微软雅黑" panose="020B0503020204020204" pitchFamily="34" charset="-122"/>
              </a:rPr>
              <a:t>/Packages	//</a:t>
            </a:r>
            <a:r>
              <a:rPr lang="zh-CN" altLang="en-US" sz="1800" dirty="0">
                <a:solidFill>
                  <a:srgbClr val="4C6062"/>
                </a:solidFill>
                <a:latin typeface="微软雅黑" panose="020B0503020204020204" pitchFamily="34" charset="-122"/>
                <a:ea typeface="微软雅黑" panose="020B0503020204020204" pitchFamily="34" charset="-122"/>
              </a:rPr>
              <a:t>改变目录到软件包所在的目录</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Packages]# rpm -</a:t>
            </a:r>
            <a:r>
              <a:rPr lang="en-US" altLang="zh-CN" sz="1800" dirty="0" err="1">
                <a:solidFill>
                  <a:srgbClr val="4C6062"/>
                </a:solidFill>
                <a:latin typeface="微软雅黑" panose="020B0503020204020204" pitchFamily="34" charset="-122"/>
                <a:ea typeface="微软雅黑" panose="020B0503020204020204" pitchFamily="34" charset="-122"/>
              </a:rPr>
              <a:t>ivh</a:t>
            </a:r>
            <a:r>
              <a:rPr lang="en-US" altLang="zh-CN" sz="1800" dirty="0">
                <a:solidFill>
                  <a:srgbClr val="4C6062"/>
                </a:solidFill>
                <a:latin typeface="微软雅黑" panose="020B0503020204020204" pitchFamily="34" charset="-122"/>
                <a:ea typeface="微软雅黑" panose="020B0503020204020204" pitchFamily="34" charset="-122"/>
              </a:rPr>
              <a:t> network-scripts-10.00.6-1.el8.x86_64.rpm  </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a:t>
            </a:r>
            <a:r>
              <a:rPr lang="zh-CN" altLang="en-US" sz="1800" dirty="0">
                <a:solidFill>
                  <a:srgbClr val="4C6062"/>
                </a:solidFill>
                <a:latin typeface="微软雅黑" panose="020B0503020204020204" pitchFamily="34" charset="-122"/>
                <a:ea typeface="微软雅黑" panose="020B0503020204020204" pitchFamily="34" charset="-122"/>
              </a:rPr>
              <a:t>安装软件包，系统将以“</a:t>
            </a:r>
            <a:r>
              <a:rPr lang="en-US" altLang="zh-CN" sz="1800" dirty="0">
                <a:solidFill>
                  <a:srgbClr val="4C6062"/>
                </a:solidFill>
                <a:latin typeface="微软雅黑" panose="020B0503020204020204" pitchFamily="34" charset="-122"/>
                <a:ea typeface="微软雅黑" panose="020B0503020204020204" pitchFamily="34" charset="-122"/>
              </a:rPr>
              <a:t>#”</a:t>
            </a:r>
            <a:r>
              <a:rPr lang="zh-CN" altLang="en-US" sz="1800" dirty="0">
                <a:solidFill>
                  <a:srgbClr val="4C6062"/>
                </a:solidFill>
                <a:latin typeface="微软雅黑" panose="020B0503020204020204" pitchFamily="34" charset="-122"/>
                <a:ea typeface="微软雅黑" panose="020B0503020204020204" pitchFamily="34" charset="-122"/>
              </a:rPr>
              <a:t>显示安装进度和安装的详细信息</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Packages]#rpm –</a:t>
            </a:r>
            <a:r>
              <a:rPr lang="en-US" altLang="zh-CN" sz="1800" dirty="0" err="1">
                <a:solidFill>
                  <a:srgbClr val="4C6062"/>
                </a:solidFill>
                <a:latin typeface="微软雅黑" panose="020B0503020204020204" pitchFamily="34" charset="-122"/>
                <a:ea typeface="微软雅黑" panose="020B0503020204020204" pitchFamily="34" charset="-122"/>
              </a:rPr>
              <a:t>Uvh</a:t>
            </a:r>
            <a:r>
              <a:rPr lang="en-US" altLang="zh-CN" sz="1800" dirty="0">
                <a:solidFill>
                  <a:srgbClr val="4C6062"/>
                </a:solidFill>
                <a:latin typeface="微软雅黑" panose="020B0503020204020204" pitchFamily="34" charset="-122"/>
                <a:ea typeface="微软雅黑" panose="020B0503020204020204" pitchFamily="34" charset="-122"/>
              </a:rPr>
              <a:t> network-scripts-10.00.6-1.el8.x86_64.rpm</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 //</a:t>
            </a:r>
            <a:r>
              <a:rPr lang="zh-CN" altLang="en-US" sz="1800" dirty="0">
                <a:solidFill>
                  <a:srgbClr val="4C6062"/>
                </a:solidFill>
                <a:latin typeface="微软雅黑" panose="020B0503020204020204" pitchFamily="34" charset="-122"/>
                <a:ea typeface="微软雅黑" panose="020B0503020204020204" pitchFamily="34" charset="-122"/>
              </a:rPr>
              <a:t>升级</a:t>
            </a:r>
            <a:r>
              <a:rPr lang="en-US" altLang="zh-CN" sz="1800" dirty="0">
                <a:solidFill>
                  <a:srgbClr val="4C6062"/>
                </a:solidFill>
                <a:latin typeface="微软雅黑" panose="020B0503020204020204" pitchFamily="34" charset="-122"/>
                <a:ea typeface="微软雅黑" panose="020B0503020204020204" pitchFamily="34" charset="-122"/>
              </a:rPr>
              <a:t>network-scripts</a:t>
            </a:r>
            <a:r>
              <a:rPr lang="zh-CN" altLang="en-US" sz="1800" dirty="0">
                <a:solidFill>
                  <a:srgbClr val="4C6062"/>
                </a:solidFill>
                <a:latin typeface="微软雅黑" panose="020B0503020204020204" pitchFamily="34" charset="-122"/>
                <a:ea typeface="微软雅黑" panose="020B0503020204020204" pitchFamily="34" charset="-122"/>
              </a:rPr>
              <a:t>软件包</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Packages]#rpm -e network-scripts-10.00.6-1.el8.x86_64	</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a:t>
            </a:r>
            <a:r>
              <a:rPr lang="zh-CN" altLang="en-US" sz="1800" dirty="0">
                <a:solidFill>
                  <a:srgbClr val="4C6062"/>
                </a:solidFill>
                <a:latin typeface="微软雅黑" panose="020B0503020204020204" pitchFamily="34" charset="-122"/>
                <a:ea typeface="微软雅黑" panose="020B0503020204020204" pitchFamily="34" charset="-122"/>
              </a:rPr>
              <a:t>卸载</a:t>
            </a:r>
            <a:r>
              <a:rPr lang="en-US" altLang="zh-CN" sz="1800" dirty="0">
                <a:solidFill>
                  <a:srgbClr val="4C6062"/>
                </a:solidFill>
                <a:latin typeface="微软雅黑" panose="020B0503020204020204" pitchFamily="34" charset="-122"/>
                <a:ea typeface="微软雅黑" panose="020B0503020204020204" pitchFamily="34" charset="-122"/>
              </a:rPr>
              <a:t>network-scripts</a:t>
            </a:r>
            <a:r>
              <a:rPr lang="zh-CN" altLang="en-US" sz="1800" dirty="0">
                <a:solidFill>
                  <a:srgbClr val="4C6062"/>
                </a:solidFill>
                <a:latin typeface="微软雅黑" panose="020B0503020204020204" pitchFamily="34" charset="-122"/>
                <a:ea typeface="微软雅黑" panose="020B0503020204020204" pitchFamily="34" charset="-122"/>
              </a:rPr>
              <a:t>软件包</a:t>
            </a:r>
            <a:endParaRPr lang="zh-CN" altLang="en-US" sz="18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0249" y="4039393"/>
            <a:ext cx="10496725" cy="1600201"/>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0249" y="1448594"/>
            <a:ext cx="10496725" cy="4490781"/>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5</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whereis</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whereis</a:t>
            </a:r>
            <a:r>
              <a:rPr lang="zh-CN" altLang="en-US" sz="1800" dirty="0">
                <a:solidFill>
                  <a:srgbClr val="4C6062"/>
                </a:solidFill>
                <a:latin typeface="微软雅黑" panose="020B0503020204020204" pitchFamily="34" charset="-122"/>
                <a:ea typeface="微软雅黑" panose="020B0503020204020204" pitchFamily="34" charset="-122"/>
              </a:rPr>
              <a:t>命令用来寻找命令的可执行文件所在的位置。该命令的语法为</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whereis  [</a:t>
            </a:r>
            <a:r>
              <a:rPr lang="zh-CN" altLang="en-US" sz="1800" dirty="0">
                <a:solidFill>
                  <a:srgbClr val="4C6062"/>
                </a:solidFill>
                <a:latin typeface="微软雅黑" panose="020B0503020204020204" pitchFamily="34" charset="-122"/>
                <a:ea typeface="微软雅黑" panose="020B0503020204020204" pitchFamily="34" charset="-122"/>
              </a:rPr>
              <a:t>参数</a:t>
            </a:r>
            <a:r>
              <a:rPr lang="en-US" altLang="zh-CN" sz="1800" dirty="0">
                <a:solidFill>
                  <a:srgbClr val="4C6062"/>
                </a:solidFill>
                <a:latin typeface="微软雅黑" panose="020B0503020204020204" pitchFamily="34" charset="-122"/>
                <a:ea typeface="微软雅黑" panose="020B0503020204020204" pitchFamily="34" charset="-122"/>
              </a:rPr>
              <a:t>]  </a:t>
            </a:r>
            <a:r>
              <a:rPr lang="zh-CN" altLang="en-US" sz="1800" dirty="0">
                <a:solidFill>
                  <a:srgbClr val="4C6062"/>
                </a:solidFill>
                <a:latin typeface="微软雅黑" panose="020B0503020204020204" pitchFamily="34" charset="-122"/>
                <a:ea typeface="微软雅黑" panose="020B0503020204020204" pitchFamily="34" charset="-122"/>
              </a:rPr>
              <a:t>命令名称</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a:t>
            </a:r>
            <a:r>
              <a:rPr lang="zh-CN" altLang="en-US" sz="1800" dirty="0">
                <a:solidFill>
                  <a:srgbClr val="4C6062"/>
                </a:solidFill>
                <a:latin typeface="微软雅黑" panose="020B0503020204020204" pitchFamily="34" charset="-122"/>
                <a:ea typeface="微软雅黑" panose="020B0503020204020204" pitchFamily="34" charset="-122"/>
              </a:rPr>
              <a:t>查找命令</a:t>
            </a:r>
            <a:r>
              <a:rPr lang="en-US" altLang="zh-CN" sz="1800" dirty="0">
                <a:solidFill>
                  <a:srgbClr val="4C6062"/>
                </a:solidFill>
                <a:latin typeface="微软雅黑" panose="020B0503020204020204" pitchFamily="34" charset="-122"/>
                <a:ea typeface="微软雅黑" panose="020B0503020204020204" pitchFamily="34" charset="-122"/>
              </a:rPr>
              <a:t>rpm </a:t>
            </a:r>
            <a:r>
              <a:rPr lang="zh-CN" altLang="en-US" sz="1800" dirty="0">
                <a:solidFill>
                  <a:srgbClr val="4C6062"/>
                </a:solidFill>
                <a:latin typeface="微软雅黑" panose="020B0503020204020204" pitchFamily="34" charset="-122"/>
                <a:ea typeface="微软雅黑" panose="020B0503020204020204" pitchFamily="34" charset="-122"/>
              </a:rPr>
              <a:t>的位置</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Packages]# cd</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 whereis rpm </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rpm: /</a:t>
            </a:r>
            <a:r>
              <a:rPr lang="en-US" altLang="zh-CN" sz="1800" dirty="0" err="1">
                <a:solidFill>
                  <a:srgbClr val="4C6062"/>
                </a:solidFill>
                <a:latin typeface="微软雅黑" panose="020B0503020204020204" pitchFamily="34" charset="-122"/>
                <a:ea typeface="微软雅黑" panose="020B0503020204020204" pitchFamily="34" charset="-122"/>
              </a:rPr>
              <a:t>usr</a:t>
            </a:r>
            <a:r>
              <a:rPr lang="en-US" altLang="zh-CN" sz="1800" dirty="0">
                <a:solidFill>
                  <a:srgbClr val="4C6062"/>
                </a:solidFill>
                <a:latin typeface="微软雅黑" panose="020B0503020204020204" pitchFamily="34" charset="-122"/>
                <a:ea typeface="微软雅黑" panose="020B0503020204020204" pitchFamily="34" charset="-122"/>
              </a:rPr>
              <a:t>/bin/rpm /</a:t>
            </a:r>
            <a:r>
              <a:rPr lang="en-US" altLang="zh-CN" sz="1800" dirty="0" err="1">
                <a:solidFill>
                  <a:srgbClr val="4C6062"/>
                </a:solidFill>
                <a:latin typeface="微软雅黑" panose="020B0503020204020204" pitchFamily="34" charset="-122"/>
                <a:ea typeface="微软雅黑" panose="020B0503020204020204" pitchFamily="34" charset="-122"/>
              </a:rPr>
              <a:t>usr</a:t>
            </a:r>
            <a:r>
              <a:rPr lang="en-US" altLang="zh-CN" sz="1800" dirty="0">
                <a:solidFill>
                  <a:srgbClr val="4C6062"/>
                </a:solidFill>
                <a:latin typeface="微软雅黑" panose="020B0503020204020204" pitchFamily="34" charset="-122"/>
                <a:ea typeface="微软雅黑" panose="020B0503020204020204" pitchFamily="34" charset="-122"/>
              </a:rPr>
              <a:t>/lib/rpm /</a:t>
            </a:r>
            <a:r>
              <a:rPr lang="en-US" altLang="zh-CN" sz="1800" dirty="0" err="1">
                <a:solidFill>
                  <a:srgbClr val="4C6062"/>
                </a:solidFill>
                <a:latin typeface="微软雅黑" panose="020B0503020204020204" pitchFamily="34" charset="-122"/>
                <a:ea typeface="微软雅黑" panose="020B0503020204020204" pitchFamily="34" charset="-122"/>
              </a:rPr>
              <a:t>etc</a:t>
            </a:r>
            <a:r>
              <a:rPr lang="en-US" altLang="zh-CN" sz="1800" dirty="0">
                <a:solidFill>
                  <a:srgbClr val="4C6062"/>
                </a:solidFill>
                <a:latin typeface="微软雅黑" panose="020B0503020204020204" pitchFamily="34" charset="-122"/>
                <a:ea typeface="微软雅黑" panose="020B0503020204020204" pitchFamily="34" charset="-122"/>
              </a:rPr>
              <a:t>/rpm /</a:t>
            </a:r>
            <a:r>
              <a:rPr lang="en-US" altLang="zh-CN" sz="1800" dirty="0" err="1">
                <a:solidFill>
                  <a:srgbClr val="4C6062"/>
                </a:solidFill>
                <a:latin typeface="微软雅黑" panose="020B0503020204020204" pitchFamily="34" charset="-122"/>
                <a:ea typeface="微软雅黑" panose="020B0503020204020204" pitchFamily="34" charset="-122"/>
              </a:rPr>
              <a:t>usr</a:t>
            </a:r>
            <a:r>
              <a:rPr lang="en-US" altLang="zh-CN" sz="1800" dirty="0">
                <a:solidFill>
                  <a:srgbClr val="4C6062"/>
                </a:solidFill>
                <a:latin typeface="微软雅黑" panose="020B0503020204020204" pitchFamily="34" charset="-122"/>
                <a:ea typeface="微软雅黑" panose="020B0503020204020204" pitchFamily="34" charset="-122"/>
              </a:rPr>
              <a:t>/share/man/man8/rpm.8.gz</a:t>
            </a:r>
            <a:endParaRPr lang="en-US" altLang="zh-CN" sz="18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endParaRPr lang="zh-CN" altLang="en-US" sz="18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0249" y="1448594"/>
            <a:ext cx="10496725" cy="5844998"/>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6</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find</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find</a:t>
            </a:r>
            <a:r>
              <a:rPr lang="zh-CN" altLang="en-US" sz="1800" dirty="0">
                <a:solidFill>
                  <a:srgbClr val="4C6062"/>
                </a:solidFill>
                <a:latin typeface="微软雅黑" panose="020B0503020204020204" pitchFamily="34" charset="-122"/>
                <a:ea typeface="微软雅黑" panose="020B0503020204020204" pitchFamily="34" charset="-122"/>
              </a:rPr>
              <a:t>命令用于文件查找。它的功能非常强大。该命令的语法为</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find  [</a:t>
            </a:r>
            <a:r>
              <a:rPr lang="zh-CN" altLang="en-US" sz="1800" dirty="0">
                <a:solidFill>
                  <a:srgbClr val="4C6062"/>
                </a:solidFill>
                <a:latin typeface="微软雅黑" panose="020B0503020204020204" pitchFamily="34" charset="-122"/>
                <a:ea typeface="微软雅黑" panose="020B0503020204020204" pitchFamily="34" charset="-122"/>
              </a:rPr>
              <a:t>路径</a:t>
            </a:r>
            <a:r>
              <a:rPr lang="en-US" altLang="zh-CN" sz="1800" dirty="0">
                <a:solidFill>
                  <a:srgbClr val="4C6062"/>
                </a:solidFill>
                <a:latin typeface="微软雅黑" panose="020B0503020204020204" pitchFamily="34" charset="-122"/>
                <a:ea typeface="微软雅黑" panose="020B0503020204020204" pitchFamily="34" charset="-122"/>
              </a:rPr>
              <a:t>]   [</a:t>
            </a:r>
            <a:r>
              <a:rPr lang="zh-CN" altLang="en-US" sz="1800" dirty="0">
                <a:solidFill>
                  <a:srgbClr val="4C6062"/>
                </a:solidFill>
                <a:latin typeface="微软雅黑" panose="020B0503020204020204" pitchFamily="34" charset="-122"/>
                <a:ea typeface="微软雅黑" panose="020B0503020204020204" pitchFamily="34" charset="-122"/>
              </a:rPr>
              <a:t>匹配表达式</a:t>
            </a:r>
            <a:r>
              <a:rPr lang="en-US" altLang="zh-CN" sz="1800" dirty="0">
                <a:solidFill>
                  <a:srgbClr val="4C6062"/>
                </a:solidFill>
                <a:latin typeface="微软雅黑" panose="020B0503020204020204" pitchFamily="34" charset="-122"/>
                <a:ea typeface="微软雅黑" panose="020B0503020204020204" pitchFamily="34" charset="-122"/>
              </a:rPr>
              <a:t>]</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zh-CN" altLang="en-US" sz="1800" dirty="0">
                <a:solidFill>
                  <a:srgbClr val="4C6062"/>
                </a:solidFill>
                <a:latin typeface="微软雅黑" panose="020B0503020204020204" pitchFamily="34" charset="-122"/>
                <a:ea typeface="微软雅黑" panose="020B0503020204020204" pitchFamily="34" charset="-122"/>
              </a:rPr>
              <a:t>例如：</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[root@Server01 ~]# find  .  -type  f  -exec  ls  -l  {}  \;</a:t>
            </a:r>
            <a:endParaRPr lang="en-US" altLang="zh-CN" sz="12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a:t>
            </a:r>
            <a:r>
              <a:rPr lang="zh-CN" altLang="en-US" sz="1200" dirty="0">
                <a:solidFill>
                  <a:srgbClr val="4C6062"/>
                </a:solidFill>
                <a:latin typeface="微软雅黑" panose="020B0503020204020204" pitchFamily="34" charset="-122"/>
                <a:ea typeface="微软雅黑" panose="020B0503020204020204" pitchFamily="34" charset="-122"/>
              </a:rPr>
              <a:t>在当前目录下查找普通文件，并以长格形式显示</a:t>
            </a:r>
            <a:endParaRPr lang="zh-CN" altLang="en-US" sz="12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[root@Server01 ~]# find  /</a:t>
            </a:r>
            <a:r>
              <a:rPr lang="en-US" altLang="zh-CN" sz="1200" dirty="0" err="1">
                <a:solidFill>
                  <a:srgbClr val="4C6062"/>
                </a:solidFill>
                <a:latin typeface="微软雅黑" panose="020B0503020204020204" pitchFamily="34" charset="-122"/>
                <a:ea typeface="微软雅黑" panose="020B0503020204020204" pitchFamily="34" charset="-122"/>
              </a:rPr>
              <a:t>tmp</a:t>
            </a:r>
            <a:r>
              <a:rPr lang="en-US" altLang="zh-CN" sz="1200" dirty="0">
                <a:solidFill>
                  <a:srgbClr val="4C6062"/>
                </a:solidFill>
                <a:latin typeface="微软雅黑" panose="020B0503020204020204" pitchFamily="34" charset="-122"/>
                <a:ea typeface="微软雅黑" panose="020B0503020204020204" pitchFamily="34" charset="-122"/>
              </a:rPr>
              <a:t>  -type  f  -</a:t>
            </a:r>
            <a:r>
              <a:rPr lang="en-US" altLang="zh-CN" sz="1200" dirty="0" err="1">
                <a:solidFill>
                  <a:srgbClr val="4C6062"/>
                </a:solidFill>
                <a:latin typeface="微软雅黑" panose="020B0503020204020204" pitchFamily="34" charset="-122"/>
                <a:ea typeface="微软雅黑" panose="020B0503020204020204" pitchFamily="34" charset="-122"/>
              </a:rPr>
              <a:t>mtime</a:t>
            </a:r>
            <a:r>
              <a:rPr lang="en-US" altLang="zh-CN" sz="1200" dirty="0">
                <a:solidFill>
                  <a:srgbClr val="4C6062"/>
                </a:solidFill>
                <a:latin typeface="微软雅黑" panose="020B0503020204020204" pitchFamily="34" charset="-122"/>
                <a:ea typeface="微软雅黑" panose="020B0503020204020204" pitchFamily="34" charset="-122"/>
              </a:rPr>
              <a:t> 5  -exec  rm  {}  \;</a:t>
            </a:r>
            <a:endParaRPr lang="en-US" altLang="zh-CN" sz="12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a:t>
            </a:r>
            <a:r>
              <a:rPr lang="zh-CN" altLang="en-US" sz="1200" dirty="0">
                <a:solidFill>
                  <a:srgbClr val="4C6062"/>
                </a:solidFill>
                <a:latin typeface="微软雅黑" panose="020B0503020204020204" pitchFamily="34" charset="-122"/>
                <a:ea typeface="微软雅黑" panose="020B0503020204020204" pitchFamily="34" charset="-122"/>
              </a:rPr>
              <a:t>在</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tmp</a:t>
            </a:r>
            <a:r>
              <a:rPr lang="zh-CN" altLang="en-US" sz="1200" dirty="0">
                <a:solidFill>
                  <a:srgbClr val="4C6062"/>
                </a:solidFill>
                <a:latin typeface="微软雅黑" panose="020B0503020204020204" pitchFamily="34" charset="-122"/>
                <a:ea typeface="微软雅黑" panose="020B0503020204020204" pitchFamily="34" charset="-122"/>
              </a:rPr>
              <a:t>目录中查找修改时间为</a:t>
            </a:r>
            <a:r>
              <a:rPr lang="en-US" altLang="zh-CN" sz="1200" dirty="0">
                <a:solidFill>
                  <a:srgbClr val="4C6062"/>
                </a:solidFill>
                <a:latin typeface="微软雅黑" panose="020B0503020204020204" pitchFamily="34" charset="-122"/>
                <a:ea typeface="微软雅黑" panose="020B0503020204020204" pitchFamily="34" charset="-122"/>
              </a:rPr>
              <a:t>5</a:t>
            </a:r>
            <a:r>
              <a:rPr lang="zh-CN" altLang="en-US" sz="1200" dirty="0">
                <a:solidFill>
                  <a:srgbClr val="4C6062"/>
                </a:solidFill>
                <a:latin typeface="微软雅黑" panose="020B0503020204020204" pitchFamily="34" charset="-122"/>
                <a:ea typeface="微软雅黑" panose="020B0503020204020204" pitchFamily="34" charset="-122"/>
              </a:rPr>
              <a:t>天以前的普通文件，并删除。保证</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tmp</a:t>
            </a:r>
            <a:r>
              <a:rPr lang="zh-CN" altLang="en-US" sz="1200" dirty="0">
                <a:solidFill>
                  <a:srgbClr val="4C6062"/>
                </a:solidFill>
                <a:latin typeface="微软雅黑" panose="020B0503020204020204" pitchFamily="34" charset="-122"/>
                <a:ea typeface="微软雅黑" panose="020B0503020204020204" pitchFamily="34" charset="-122"/>
              </a:rPr>
              <a:t>目录存在</a:t>
            </a:r>
            <a:endParaRPr lang="zh-CN" altLang="en-US" sz="12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[root@Server01 ~]# find  /</a:t>
            </a:r>
            <a:r>
              <a:rPr lang="en-US" altLang="zh-CN" sz="1200" dirty="0" err="1">
                <a:solidFill>
                  <a:srgbClr val="4C6062"/>
                </a:solidFill>
                <a:latin typeface="微软雅黑" panose="020B0503020204020204" pitchFamily="34" charset="-122"/>
                <a:ea typeface="微软雅黑" panose="020B0503020204020204" pitchFamily="34" charset="-122"/>
              </a:rPr>
              <a:t>etc</a:t>
            </a:r>
            <a:r>
              <a:rPr lang="en-US" altLang="zh-CN" sz="1200" dirty="0">
                <a:solidFill>
                  <a:srgbClr val="4C6062"/>
                </a:solidFill>
                <a:latin typeface="微软雅黑" panose="020B0503020204020204" pitchFamily="34" charset="-122"/>
                <a:ea typeface="微软雅黑" panose="020B0503020204020204" pitchFamily="34" charset="-122"/>
              </a:rPr>
              <a:t>  -name  "*.conf"</a:t>
            </a:r>
            <a:endParaRPr lang="en-US" altLang="zh-CN" sz="12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a:t>
            </a:r>
            <a:r>
              <a:rPr lang="zh-CN" altLang="en-US" sz="1200" dirty="0">
                <a:solidFill>
                  <a:srgbClr val="4C6062"/>
                </a:solidFill>
                <a:latin typeface="微软雅黑" panose="020B0503020204020204" pitchFamily="34" charset="-122"/>
                <a:ea typeface="微软雅黑" panose="020B0503020204020204" pitchFamily="34" charset="-122"/>
              </a:rPr>
              <a:t>在</a:t>
            </a:r>
            <a:r>
              <a:rPr lang="en-US" altLang="zh-CN" sz="1200" dirty="0">
                <a:solidFill>
                  <a:srgbClr val="4C6062"/>
                </a:solidFill>
                <a:latin typeface="微软雅黑" panose="020B0503020204020204" pitchFamily="34" charset="-122"/>
                <a:ea typeface="微软雅黑" panose="020B0503020204020204" pitchFamily="34" charset="-122"/>
              </a:rPr>
              <a:t>/</a:t>
            </a:r>
            <a:r>
              <a:rPr lang="en-US" altLang="zh-CN" sz="1200" dirty="0" err="1">
                <a:solidFill>
                  <a:srgbClr val="4C6062"/>
                </a:solidFill>
                <a:latin typeface="微软雅黑" panose="020B0503020204020204" pitchFamily="34" charset="-122"/>
                <a:ea typeface="微软雅黑" panose="020B0503020204020204" pitchFamily="34" charset="-122"/>
              </a:rPr>
              <a:t>etc</a:t>
            </a:r>
            <a:r>
              <a:rPr lang="en-US" altLang="zh-CN" sz="1200" dirty="0">
                <a:solidFill>
                  <a:srgbClr val="4C6062"/>
                </a:solidFill>
                <a:latin typeface="微软雅黑" panose="020B0503020204020204" pitchFamily="34" charset="-122"/>
                <a:ea typeface="微软雅黑" panose="020B0503020204020204" pitchFamily="34" charset="-122"/>
              </a:rPr>
              <a:t>/</a:t>
            </a:r>
            <a:r>
              <a:rPr lang="zh-CN" altLang="en-US" sz="1200" dirty="0">
                <a:solidFill>
                  <a:srgbClr val="4C6062"/>
                </a:solidFill>
                <a:latin typeface="微软雅黑" panose="020B0503020204020204" pitchFamily="34" charset="-122"/>
                <a:ea typeface="微软雅黑" panose="020B0503020204020204" pitchFamily="34" charset="-122"/>
              </a:rPr>
              <a:t>目录下查找文件名以“</a:t>
            </a:r>
            <a:r>
              <a:rPr lang="en-US" altLang="zh-CN" sz="1200" dirty="0">
                <a:solidFill>
                  <a:srgbClr val="4C6062"/>
                </a:solidFill>
                <a:latin typeface="微软雅黑" panose="020B0503020204020204" pitchFamily="34" charset="-122"/>
                <a:ea typeface="微软雅黑" panose="020B0503020204020204" pitchFamily="34" charset="-122"/>
              </a:rPr>
              <a:t>.conf”</a:t>
            </a:r>
            <a:r>
              <a:rPr lang="zh-CN" altLang="en-US" sz="1200" dirty="0">
                <a:solidFill>
                  <a:srgbClr val="4C6062"/>
                </a:solidFill>
                <a:latin typeface="微软雅黑" panose="020B0503020204020204" pitchFamily="34" charset="-122"/>
                <a:ea typeface="微软雅黑" panose="020B0503020204020204" pitchFamily="34" charset="-122"/>
              </a:rPr>
              <a:t>结尾的文件</a:t>
            </a:r>
            <a:endParaRPr lang="zh-CN" altLang="en-US" sz="12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[root@Server01 ~]# find  .  -type  d  -perm 755  -exec  ls {}  \;</a:t>
            </a:r>
            <a:endParaRPr lang="en-US" altLang="zh-CN" sz="12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200" dirty="0">
                <a:solidFill>
                  <a:srgbClr val="4C6062"/>
                </a:solidFill>
                <a:latin typeface="微软雅黑" panose="020B0503020204020204" pitchFamily="34" charset="-122"/>
                <a:ea typeface="微软雅黑" panose="020B0503020204020204" pitchFamily="34" charset="-122"/>
              </a:rPr>
              <a:t>//</a:t>
            </a:r>
            <a:r>
              <a:rPr lang="zh-CN" altLang="en-US" sz="1200" dirty="0">
                <a:solidFill>
                  <a:srgbClr val="4C6062"/>
                </a:solidFill>
                <a:latin typeface="微软雅黑" panose="020B0503020204020204" pitchFamily="34" charset="-122"/>
                <a:ea typeface="微软雅黑" panose="020B0503020204020204" pitchFamily="34" charset="-122"/>
              </a:rPr>
              <a:t>在当前目录下查找权限为</a:t>
            </a:r>
            <a:r>
              <a:rPr lang="en-US" altLang="zh-CN" sz="1200" dirty="0">
                <a:solidFill>
                  <a:srgbClr val="4C6062"/>
                </a:solidFill>
                <a:latin typeface="微软雅黑" panose="020B0503020204020204" pitchFamily="34" charset="-122"/>
                <a:ea typeface="微软雅黑" panose="020B0503020204020204" pitchFamily="34" charset="-122"/>
              </a:rPr>
              <a:t>755</a:t>
            </a:r>
            <a:r>
              <a:rPr lang="zh-CN" altLang="en-US" sz="1200" dirty="0">
                <a:solidFill>
                  <a:srgbClr val="4C6062"/>
                </a:solidFill>
                <a:latin typeface="微软雅黑" panose="020B0503020204020204" pitchFamily="34" charset="-122"/>
                <a:ea typeface="微软雅黑" panose="020B0503020204020204" pitchFamily="34" charset="-122"/>
              </a:rPr>
              <a:t>的目录并显示</a:t>
            </a:r>
            <a:endParaRPr lang="zh-CN" altLang="en-US" sz="12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endParaRPr lang="zh-CN" altLang="en-US" sz="1800" dirty="0">
              <a:solidFill>
                <a:srgbClr val="4C6062"/>
              </a:solidFill>
              <a:latin typeface="微软雅黑" panose="020B0503020204020204" pitchFamily="34" charset="-122"/>
              <a:ea typeface="微软雅黑" panose="020B0503020204020204" pitchFamily="34" charset="-122"/>
            </a:endParaRPr>
          </a:p>
        </p:txBody>
      </p:sp>
      <p:sp>
        <p:nvSpPr>
          <p:cNvPr id="7" name="矩形 6"/>
          <p:cNvSpPr/>
          <p:nvPr/>
        </p:nvSpPr>
        <p:spPr>
          <a:xfrm>
            <a:off x="860249" y="4039393"/>
            <a:ext cx="10496725" cy="2743201"/>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60249" y="4039393"/>
            <a:ext cx="10496725" cy="2743201"/>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0249" y="1448594"/>
            <a:ext cx="10496725" cy="5629554"/>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7</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grep</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grep</a:t>
            </a:r>
            <a:r>
              <a:rPr lang="zh-CN" altLang="en-US" sz="1800" dirty="0">
                <a:solidFill>
                  <a:srgbClr val="4C6062"/>
                </a:solidFill>
                <a:latin typeface="微软雅黑" panose="020B0503020204020204" pitchFamily="34" charset="-122"/>
                <a:ea typeface="微软雅黑" panose="020B0503020204020204" pitchFamily="34" charset="-122"/>
              </a:rPr>
              <a:t>命令用于查找文件中包含有指定字符串的行。该命令的语法为</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grep  [</a:t>
            </a:r>
            <a:r>
              <a:rPr lang="zh-CN" altLang="en-US" sz="1800" dirty="0">
                <a:solidFill>
                  <a:srgbClr val="4C6062"/>
                </a:solidFill>
                <a:latin typeface="微软雅黑" panose="020B0503020204020204" pitchFamily="34" charset="-122"/>
                <a:ea typeface="微软雅黑" panose="020B0503020204020204" pitchFamily="34" charset="-122"/>
              </a:rPr>
              <a:t>参数</a:t>
            </a:r>
            <a:r>
              <a:rPr lang="en-US" altLang="zh-CN" sz="1800" dirty="0">
                <a:solidFill>
                  <a:srgbClr val="4C6062"/>
                </a:solidFill>
                <a:latin typeface="微软雅黑" panose="020B0503020204020204" pitchFamily="34" charset="-122"/>
                <a:ea typeface="微软雅黑" panose="020B0503020204020204" pitchFamily="34" charset="-122"/>
              </a:rPr>
              <a:t>]   </a:t>
            </a:r>
            <a:r>
              <a:rPr lang="zh-CN" altLang="en-US" sz="1800" dirty="0">
                <a:solidFill>
                  <a:srgbClr val="4C6062"/>
                </a:solidFill>
                <a:latin typeface="微软雅黑" panose="020B0503020204020204" pitchFamily="34" charset="-122"/>
                <a:ea typeface="微软雅黑" panose="020B0503020204020204" pitchFamily="34" charset="-122"/>
              </a:rPr>
              <a:t>要查找的字符串   文件名</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zh-CN" altLang="en-US" sz="1800" dirty="0">
                <a:solidFill>
                  <a:srgbClr val="4C6062"/>
                </a:solidFill>
                <a:latin typeface="微软雅黑" panose="020B0503020204020204" pitchFamily="34" charset="-122"/>
                <a:ea typeface="微软雅黑" panose="020B0503020204020204" pitchFamily="34" charset="-122"/>
              </a:rPr>
              <a:t>例如：</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grep -2 root /</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/passwd</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在文件</a:t>
            </a:r>
            <a:r>
              <a:rPr lang="en-US" altLang="zh-CN" sz="2000" dirty="0">
                <a:solidFill>
                  <a:srgbClr val="4C6062"/>
                </a:solidFill>
                <a:latin typeface="微软雅黑" panose="020B0503020204020204" pitchFamily="34" charset="-122"/>
                <a:ea typeface="微软雅黑" panose="020B0503020204020204" pitchFamily="34" charset="-122"/>
              </a:rPr>
              <a:t>passwd</a:t>
            </a:r>
            <a:r>
              <a:rPr lang="zh-CN" altLang="en-US" sz="2000" dirty="0">
                <a:solidFill>
                  <a:srgbClr val="4C6062"/>
                </a:solidFill>
                <a:latin typeface="微软雅黑" panose="020B0503020204020204" pitchFamily="34" charset="-122"/>
                <a:ea typeface="微软雅黑" panose="020B0503020204020204" pitchFamily="34" charset="-122"/>
              </a:rPr>
              <a:t>中查找包含字符串“</a:t>
            </a:r>
            <a:r>
              <a:rPr lang="en-US" altLang="zh-CN" sz="2000" dirty="0">
                <a:solidFill>
                  <a:srgbClr val="4C6062"/>
                </a:solidFill>
                <a:latin typeface="微软雅黑" panose="020B0503020204020204" pitchFamily="34" charset="-122"/>
                <a:ea typeface="微软雅黑" panose="020B0503020204020204" pitchFamily="34" charset="-122"/>
              </a:rPr>
              <a:t>root”</a:t>
            </a:r>
            <a:r>
              <a:rPr lang="zh-CN" altLang="en-US" sz="2000" dirty="0">
                <a:solidFill>
                  <a:srgbClr val="4C6062"/>
                </a:solidFill>
                <a:latin typeface="微软雅黑" panose="020B0503020204020204" pitchFamily="34" charset="-122"/>
                <a:ea typeface="微软雅黑" panose="020B0503020204020204" pitchFamily="34" charset="-122"/>
              </a:rPr>
              <a:t>的行，如果找到，显示该行及该行前后各</a:t>
            </a: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行的内容</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grep "^root$" /</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/passwd</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在</a:t>
            </a:r>
            <a:r>
              <a:rPr lang="en-US" altLang="zh-CN" sz="2000" dirty="0">
                <a:solidFill>
                  <a:srgbClr val="4C6062"/>
                </a:solidFill>
                <a:latin typeface="微软雅黑" panose="020B0503020204020204" pitchFamily="34" charset="-122"/>
                <a:ea typeface="微软雅黑" panose="020B0503020204020204" pitchFamily="34" charset="-122"/>
              </a:rPr>
              <a:t>passwd</a:t>
            </a:r>
            <a:r>
              <a:rPr lang="zh-CN" altLang="en-US" sz="2000" dirty="0">
                <a:solidFill>
                  <a:srgbClr val="4C6062"/>
                </a:solidFill>
                <a:latin typeface="微软雅黑" panose="020B0503020204020204" pitchFamily="34" charset="-122"/>
                <a:ea typeface="微软雅黑" panose="020B0503020204020204" pitchFamily="34" charset="-122"/>
              </a:rPr>
              <a:t>文件中搜索只包含“</a:t>
            </a:r>
            <a:r>
              <a:rPr lang="en-US" altLang="zh-CN" sz="2000" dirty="0">
                <a:solidFill>
                  <a:srgbClr val="4C6062"/>
                </a:solidFill>
                <a:latin typeface="微软雅黑" panose="020B0503020204020204" pitchFamily="34" charset="-122"/>
                <a:ea typeface="微软雅黑" panose="020B0503020204020204" pitchFamily="34" charset="-122"/>
              </a:rPr>
              <a:t>root”4</a:t>
            </a:r>
            <a:r>
              <a:rPr lang="zh-CN" altLang="en-US" sz="2000" dirty="0">
                <a:solidFill>
                  <a:srgbClr val="4C6062"/>
                </a:solidFill>
                <a:latin typeface="微软雅黑" panose="020B0503020204020204" pitchFamily="34" charset="-122"/>
                <a:ea typeface="微软雅黑" panose="020B0503020204020204" pitchFamily="34" charset="-122"/>
              </a:rPr>
              <a:t>个字符的行</a:t>
            </a:r>
            <a:endParaRPr lang="zh-CN" altLang="en-US"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endParaRPr lang="zh-CN" altLang="en-US" sz="18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35715" y="3856515"/>
            <a:ext cx="10496725" cy="1478279"/>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60249" y="1448594"/>
            <a:ext cx="10496725" cy="4075283"/>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例</a:t>
            </a:r>
            <a:r>
              <a:rPr lang="en-US" altLang="zh-CN" sz="2000" dirty="0">
                <a:solidFill>
                  <a:srgbClr val="4C6062"/>
                </a:solidFill>
                <a:latin typeface="微软雅黑" panose="020B0503020204020204" pitchFamily="34" charset="-122"/>
                <a:ea typeface="微软雅黑" panose="020B0503020204020204" pitchFamily="34" charset="-122"/>
              </a:rPr>
              <a:t>2-7】</a:t>
            </a:r>
            <a:r>
              <a:rPr lang="zh-CN" altLang="en-US" sz="2000" dirty="0">
                <a:solidFill>
                  <a:srgbClr val="4C6062"/>
                </a:solidFill>
                <a:latin typeface="微软雅黑" panose="020B0503020204020204" pitchFamily="34" charset="-122"/>
                <a:ea typeface="微软雅黑" panose="020B0503020204020204" pitchFamily="34" charset="-122"/>
              </a:rPr>
              <a:t>可以利用</a:t>
            </a:r>
            <a:r>
              <a:rPr lang="en-US" altLang="zh-CN" sz="2000" dirty="0">
                <a:solidFill>
                  <a:srgbClr val="4C6062"/>
                </a:solidFill>
                <a:latin typeface="微软雅黑" panose="020B0503020204020204" pitchFamily="34" charset="-122"/>
                <a:ea typeface="微软雅黑" panose="020B0503020204020204" pitchFamily="34" charset="-122"/>
              </a:rPr>
              <a:t>grep</a:t>
            </a:r>
            <a:r>
              <a:rPr lang="zh-CN" altLang="en-US" sz="2000" dirty="0">
                <a:solidFill>
                  <a:srgbClr val="4C6062"/>
                </a:solidFill>
                <a:latin typeface="微软雅黑" panose="020B0503020204020204" pitchFamily="34" charset="-122"/>
                <a:ea typeface="微软雅黑" panose="020B0503020204020204" pitchFamily="34" charset="-122"/>
              </a:rPr>
              <a:t>的</a:t>
            </a:r>
            <a:r>
              <a:rPr lang="en-US" altLang="zh-CN" sz="2000" dirty="0">
                <a:solidFill>
                  <a:srgbClr val="4C6062"/>
                </a:solidFill>
                <a:latin typeface="微软雅黑" panose="020B0503020204020204" pitchFamily="34" charset="-122"/>
                <a:ea typeface="微软雅黑" panose="020B0503020204020204" pitchFamily="34" charset="-122"/>
              </a:rPr>
              <a:t>-v</a:t>
            </a:r>
            <a:r>
              <a:rPr lang="zh-CN" altLang="en-US" sz="2000" dirty="0">
                <a:solidFill>
                  <a:srgbClr val="4C6062"/>
                </a:solidFill>
                <a:latin typeface="微软雅黑" panose="020B0503020204020204" pitchFamily="34" charset="-122"/>
                <a:ea typeface="微软雅黑" panose="020B0503020204020204" pitchFamily="34" charset="-122"/>
              </a:rPr>
              <a:t>参数，过滤掉带“</a:t>
            </a:r>
            <a:r>
              <a:rPr lang="en-US" altLang="zh-CN" sz="2000" dirty="0">
                <a:solidFill>
                  <a:srgbClr val="4C6062"/>
                </a:solidFill>
                <a:latin typeface="微软雅黑" panose="020B0503020204020204" pitchFamily="34" charset="-122"/>
                <a:ea typeface="微软雅黑" panose="020B0503020204020204" pitchFamily="34" charset="-122"/>
              </a:rPr>
              <a:t>#”</a:t>
            </a:r>
            <a:r>
              <a:rPr lang="zh-CN" altLang="en-US" sz="2000" dirty="0">
                <a:solidFill>
                  <a:srgbClr val="4C6062"/>
                </a:solidFill>
                <a:latin typeface="微软雅黑" panose="020B0503020204020204" pitchFamily="34" charset="-122"/>
                <a:ea typeface="微软雅黑" panose="020B0503020204020204" pitchFamily="34" charset="-122"/>
              </a:rPr>
              <a:t>的注释行和空白行。下面的例子是将</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man_db.conf</a:t>
            </a:r>
            <a:r>
              <a:rPr lang="zh-CN" altLang="en-US" sz="2000" dirty="0">
                <a:solidFill>
                  <a:srgbClr val="4C6062"/>
                </a:solidFill>
                <a:latin typeface="微软雅黑" panose="020B0503020204020204" pitchFamily="34" charset="-122"/>
                <a:ea typeface="微软雅黑" panose="020B0503020204020204" pitchFamily="34" charset="-122"/>
              </a:rPr>
              <a:t>中的空白行和注释行删除，将简化后的配置文件存放到当前目录下，并更改名字为</a:t>
            </a:r>
            <a:r>
              <a:rPr lang="en-US" altLang="zh-CN" sz="2000" dirty="0" err="1">
                <a:solidFill>
                  <a:srgbClr val="4C6062"/>
                </a:solidFill>
                <a:latin typeface="微软雅黑" panose="020B0503020204020204" pitchFamily="34" charset="-122"/>
                <a:ea typeface="微软雅黑" panose="020B0503020204020204" pitchFamily="34" charset="-122"/>
              </a:rPr>
              <a:t>man_db.bak</a:t>
            </a:r>
            <a:r>
              <a:rPr lang="en-US" altLang="zh-CN" sz="2000" dirty="0">
                <a:solidFill>
                  <a:srgbClr val="4C6062"/>
                </a:solidFill>
                <a:latin typeface="微软雅黑" panose="020B0503020204020204" pitchFamily="34" charset="-122"/>
                <a:ea typeface="微软雅黑" panose="020B0503020204020204" pitchFamily="34" charset="-122"/>
              </a:rPr>
              <a:t> </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grep -v "^#" /</a:t>
            </a:r>
            <a:r>
              <a:rPr lang="en-US" altLang="zh-CN" sz="2000" dirty="0" err="1">
                <a:solidFill>
                  <a:srgbClr val="4C6062"/>
                </a:solidFill>
                <a:latin typeface="微软雅黑" panose="020B0503020204020204" pitchFamily="34" charset="-122"/>
                <a:ea typeface="微软雅黑" panose="020B0503020204020204" pitchFamily="34" charset="-122"/>
              </a:rPr>
              <a:t>etc</a:t>
            </a: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man_db.conf</a:t>
            </a:r>
            <a:r>
              <a:rPr lang="en-US" altLang="zh-CN" sz="2000" dirty="0">
                <a:solidFill>
                  <a:srgbClr val="4C6062"/>
                </a:solidFill>
                <a:latin typeface="微软雅黑" panose="020B0503020204020204" pitchFamily="34" charset="-122"/>
                <a:ea typeface="微软雅黑" panose="020B0503020204020204" pitchFamily="34" charset="-122"/>
              </a:rPr>
              <a:t> |grep -v "^$"&gt;</a:t>
            </a:r>
            <a:r>
              <a:rPr lang="en-US" altLang="zh-CN" sz="2000" dirty="0" err="1">
                <a:solidFill>
                  <a:srgbClr val="4C6062"/>
                </a:solidFill>
                <a:latin typeface="微软雅黑" panose="020B0503020204020204" pitchFamily="34" charset="-122"/>
                <a:ea typeface="微软雅黑" panose="020B0503020204020204" pitchFamily="34" charset="-122"/>
              </a:rPr>
              <a:t>man_db.bak</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cat </a:t>
            </a:r>
            <a:r>
              <a:rPr lang="en-US" altLang="zh-CN" sz="2000" dirty="0" err="1">
                <a:solidFill>
                  <a:srgbClr val="4C6062"/>
                </a:solidFill>
                <a:latin typeface="微软雅黑" panose="020B0503020204020204" pitchFamily="34" charset="-122"/>
                <a:ea typeface="微软雅黑" panose="020B0503020204020204" pitchFamily="34" charset="-122"/>
              </a:rPr>
              <a:t>man_db.bak</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endParaRPr lang="zh-CN" altLang="en-US" sz="18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0249" y="1448594"/>
            <a:ext cx="10496725" cy="4106060"/>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8</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dd</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dd</a:t>
            </a:r>
            <a:r>
              <a:rPr lang="zh-CN" altLang="en-US" sz="1800" dirty="0">
                <a:solidFill>
                  <a:srgbClr val="4C6062"/>
                </a:solidFill>
                <a:latin typeface="微软雅黑" panose="020B0503020204020204" pitchFamily="34" charset="-122"/>
                <a:ea typeface="微软雅黑" panose="020B0503020204020204" pitchFamily="34" charset="-122"/>
              </a:rPr>
              <a:t>命令用于按照指定大小和个数的数据块来复制文件或转换文件。它能够让用户按照指定大小和个数的数据块来复制文件的内容，还可以在复制过程中转换其中的数据。</a:t>
            </a:r>
            <a:r>
              <a:rPr lang="en-US" altLang="zh-CN" sz="1800" dirty="0">
                <a:solidFill>
                  <a:srgbClr val="4C6062"/>
                </a:solidFill>
                <a:latin typeface="微软雅黑" panose="020B0503020204020204" pitchFamily="34" charset="-122"/>
                <a:ea typeface="微软雅黑" panose="020B0503020204020204" pitchFamily="34" charset="-122"/>
              </a:rPr>
              <a:t>Linux</a:t>
            </a:r>
            <a:r>
              <a:rPr lang="zh-CN" altLang="en-US" sz="1800" dirty="0">
                <a:solidFill>
                  <a:srgbClr val="4C6062"/>
                </a:solidFill>
                <a:latin typeface="微软雅黑" panose="020B0503020204020204" pitchFamily="34" charset="-122"/>
                <a:ea typeface="微软雅黑" panose="020B0503020204020204" pitchFamily="34" charset="-122"/>
              </a:rPr>
              <a:t>系统中有一个名为</a:t>
            </a:r>
            <a:r>
              <a:rPr lang="en-US" altLang="zh-CN" sz="1800" dirty="0">
                <a:solidFill>
                  <a:srgbClr val="4C6062"/>
                </a:solidFill>
                <a:latin typeface="微软雅黑" panose="020B0503020204020204" pitchFamily="34" charset="-122"/>
                <a:ea typeface="微软雅黑" panose="020B0503020204020204" pitchFamily="34" charset="-122"/>
              </a:rPr>
              <a:t>/dev/zero</a:t>
            </a:r>
            <a:r>
              <a:rPr lang="zh-CN" altLang="en-US" sz="1800" dirty="0">
                <a:solidFill>
                  <a:srgbClr val="4C6062"/>
                </a:solidFill>
                <a:latin typeface="微软雅黑" panose="020B0503020204020204" pitchFamily="34" charset="-122"/>
                <a:ea typeface="微软雅黑" panose="020B0503020204020204" pitchFamily="34" charset="-122"/>
              </a:rPr>
              <a:t>的设备文件，因为这个文件不会占用系统存储空间，但却可以提供无穷无尽的数据，所以可以使用它作为</a:t>
            </a:r>
            <a:r>
              <a:rPr lang="en-US" altLang="zh-CN" sz="1800" dirty="0">
                <a:solidFill>
                  <a:srgbClr val="4C6062"/>
                </a:solidFill>
                <a:latin typeface="微软雅黑" panose="020B0503020204020204" pitchFamily="34" charset="-122"/>
                <a:ea typeface="微软雅黑" panose="020B0503020204020204" pitchFamily="34" charset="-122"/>
              </a:rPr>
              <a:t>dd</a:t>
            </a:r>
            <a:r>
              <a:rPr lang="zh-CN" altLang="en-US" sz="1800" dirty="0">
                <a:solidFill>
                  <a:srgbClr val="4C6062"/>
                </a:solidFill>
                <a:latin typeface="微软雅黑" panose="020B0503020204020204" pitchFamily="34" charset="-122"/>
                <a:ea typeface="微软雅黑" panose="020B0503020204020204" pitchFamily="34" charset="-122"/>
              </a:rPr>
              <a:t>命令的输入文件，来生成一个指定大小的文件。</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dd</a:t>
            </a:r>
            <a:r>
              <a:rPr lang="zh-CN" altLang="en-US" sz="1800" dirty="0">
                <a:solidFill>
                  <a:srgbClr val="4C6062"/>
                </a:solidFill>
                <a:latin typeface="微软雅黑" panose="020B0503020204020204" pitchFamily="34" charset="-122"/>
                <a:ea typeface="微软雅黑" panose="020B0503020204020204" pitchFamily="34" charset="-122"/>
              </a:rPr>
              <a:t>命令的功能也绝不仅限于复制文件这么简单。如果您想把光驱设备中的光盘制作成</a:t>
            </a:r>
            <a:r>
              <a:rPr lang="en-US" altLang="zh-CN" sz="1800" dirty="0">
                <a:solidFill>
                  <a:srgbClr val="4C6062"/>
                </a:solidFill>
                <a:latin typeface="微软雅黑" panose="020B0503020204020204" pitchFamily="34" charset="-122"/>
                <a:ea typeface="微软雅黑" panose="020B0503020204020204" pitchFamily="34" charset="-122"/>
              </a:rPr>
              <a:t>iso</a:t>
            </a:r>
            <a:r>
              <a:rPr lang="zh-CN" altLang="en-US" sz="1800" dirty="0">
                <a:solidFill>
                  <a:srgbClr val="4C6062"/>
                </a:solidFill>
                <a:latin typeface="微软雅黑" panose="020B0503020204020204" pitchFamily="34" charset="-122"/>
                <a:ea typeface="微软雅黑" panose="020B0503020204020204" pitchFamily="34" charset="-122"/>
              </a:rPr>
              <a:t>格式的映像文件，在</a:t>
            </a:r>
            <a:r>
              <a:rPr lang="en-US" altLang="zh-CN" sz="1800" dirty="0">
                <a:solidFill>
                  <a:srgbClr val="4C6062"/>
                </a:solidFill>
                <a:latin typeface="微软雅黑" panose="020B0503020204020204" pitchFamily="34" charset="-122"/>
                <a:ea typeface="微软雅黑" panose="020B0503020204020204" pitchFamily="34" charset="-122"/>
              </a:rPr>
              <a:t>Windows</a:t>
            </a:r>
            <a:r>
              <a:rPr lang="zh-CN" altLang="en-US" sz="1800" dirty="0">
                <a:solidFill>
                  <a:srgbClr val="4C6062"/>
                </a:solidFill>
                <a:latin typeface="微软雅黑" panose="020B0503020204020204" pitchFamily="34" charset="-122"/>
                <a:ea typeface="微软雅黑" panose="020B0503020204020204" pitchFamily="34" charset="-122"/>
              </a:rPr>
              <a:t>系统中需要借助于第三方软件才能做到，但在</a:t>
            </a:r>
            <a:r>
              <a:rPr lang="en-US" altLang="zh-CN" sz="1800" dirty="0">
                <a:solidFill>
                  <a:srgbClr val="4C6062"/>
                </a:solidFill>
                <a:latin typeface="微软雅黑" panose="020B0503020204020204" pitchFamily="34" charset="-122"/>
                <a:ea typeface="微软雅黑" panose="020B0503020204020204" pitchFamily="34" charset="-122"/>
              </a:rPr>
              <a:t>Linux</a:t>
            </a:r>
            <a:r>
              <a:rPr lang="zh-CN" altLang="en-US" sz="1800" dirty="0">
                <a:solidFill>
                  <a:srgbClr val="4C6062"/>
                </a:solidFill>
                <a:latin typeface="微软雅黑" panose="020B0503020204020204" pitchFamily="34" charset="-122"/>
                <a:ea typeface="微软雅黑" panose="020B0503020204020204" pitchFamily="34" charset="-122"/>
              </a:rPr>
              <a:t>系统中可以直接使用</a:t>
            </a:r>
            <a:r>
              <a:rPr lang="en-US" altLang="zh-CN" sz="1800" dirty="0">
                <a:solidFill>
                  <a:srgbClr val="4C6062"/>
                </a:solidFill>
                <a:latin typeface="微软雅黑" panose="020B0503020204020204" pitchFamily="34" charset="-122"/>
                <a:ea typeface="微软雅黑" panose="020B0503020204020204" pitchFamily="34" charset="-122"/>
              </a:rPr>
              <a:t>dd</a:t>
            </a:r>
            <a:r>
              <a:rPr lang="zh-CN" altLang="en-US" sz="1800" dirty="0">
                <a:solidFill>
                  <a:srgbClr val="4C6062"/>
                </a:solidFill>
                <a:latin typeface="微软雅黑" panose="020B0503020204020204" pitchFamily="34" charset="-122"/>
                <a:ea typeface="微软雅黑" panose="020B0503020204020204" pitchFamily="34" charset="-122"/>
              </a:rPr>
              <a:t>命令来压制出光盘映像文件。</a:t>
            </a:r>
            <a:endParaRPr lang="zh-CN" altLang="en-US" sz="18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0249" y="1448594"/>
            <a:ext cx="10496725" cy="5398722"/>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8</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dd</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zh-CN" altLang="en-US" sz="1800" dirty="0">
                <a:solidFill>
                  <a:srgbClr val="4C6062"/>
                </a:solidFill>
                <a:latin typeface="微软雅黑" panose="020B0503020204020204" pitchFamily="34" charset="-122"/>
                <a:ea typeface="微软雅黑" panose="020B0503020204020204" pitchFamily="34" charset="-122"/>
              </a:rPr>
              <a:t>例如：我们可以用</a:t>
            </a:r>
            <a:r>
              <a:rPr lang="en-US" altLang="zh-CN" sz="1800" dirty="0">
                <a:solidFill>
                  <a:srgbClr val="4C6062"/>
                </a:solidFill>
                <a:latin typeface="微软雅黑" panose="020B0503020204020204" pitchFamily="34" charset="-122"/>
                <a:ea typeface="微软雅黑" panose="020B0503020204020204" pitchFamily="34" charset="-122"/>
              </a:rPr>
              <a:t>dd</a:t>
            </a:r>
            <a:r>
              <a:rPr lang="zh-CN" altLang="en-US" sz="1800" dirty="0">
                <a:solidFill>
                  <a:srgbClr val="4C6062"/>
                </a:solidFill>
                <a:latin typeface="微软雅黑" panose="020B0503020204020204" pitchFamily="34" charset="-122"/>
                <a:ea typeface="微软雅黑" panose="020B0503020204020204" pitchFamily="34" charset="-122"/>
              </a:rPr>
              <a:t>命令从</a:t>
            </a:r>
            <a:r>
              <a:rPr lang="en-US" altLang="zh-CN" sz="1800" dirty="0">
                <a:solidFill>
                  <a:srgbClr val="4C6062"/>
                </a:solidFill>
                <a:latin typeface="微软雅黑" panose="020B0503020204020204" pitchFamily="34" charset="-122"/>
                <a:ea typeface="微软雅黑" panose="020B0503020204020204" pitchFamily="34" charset="-122"/>
              </a:rPr>
              <a:t>/dev/zero</a:t>
            </a:r>
            <a:r>
              <a:rPr lang="zh-CN" altLang="en-US" sz="1800" dirty="0">
                <a:solidFill>
                  <a:srgbClr val="4C6062"/>
                </a:solidFill>
                <a:latin typeface="微软雅黑" panose="020B0503020204020204" pitchFamily="34" charset="-122"/>
                <a:ea typeface="微软雅黑" panose="020B0503020204020204" pitchFamily="34" charset="-122"/>
              </a:rPr>
              <a:t>设备文件中取出两个大小为</a:t>
            </a:r>
            <a:r>
              <a:rPr lang="en-US" altLang="zh-CN" sz="1800" dirty="0">
                <a:solidFill>
                  <a:srgbClr val="4C6062"/>
                </a:solidFill>
                <a:latin typeface="微软雅黑" panose="020B0503020204020204" pitchFamily="34" charset="-122"/>
                <a:ea typeface="微软雅黑" panose="020B0503020204020204" pitchFamily="34" charset="-122"/>
              </a:rPr>
              <a:t>560MB</a:t>
            </a:r>
            <a:r>
              <a:rPr lang="zh-CN" altLang="en-US" sz="1800" dirty="0">
                <a:solidFill>
                  <a:srgbClr val="4C6062"/>
                </a:solidFill>
                <a:latin typeface="微软雅黑" panose="020B0503020204020204" pitchFamily="34" charset="-122"/>
                <a:ea typeface="微软雅黑" panose="020B0503020204020204" pitchFamily="34" charset="-122"/>
              </a:rPr>
              <a:t>的数据块，然后保存成名为</a:t>
            </a:r>
            <a:r>
              <a:rPr lang="en-US" altLang="zh-CN" sz="1800" dirty="0">
                <a:solidFill>
                  <a:srgbClr val="4C6062"/>
                </a:solidFill>
                <a:latin typeface="微软雅黑" panose="020B0503020204020204" pitchFamily="34" charset="-122"/>
                <a:ea typeface="微软雅黑" panose="020B0503020204020204" pitchFamily="34" charset="-122"/>
              </a:rPr>
              <a:t>file1</a:t>
            </a:r>
            <a:r>
              <a:rPr lang="zh-CN" altLang="en-US" sz="1800" dirty="0">
                <a:solidFill>
                  <a:srgbClr val="4C6062"/>
                </a:solidFill>
                <a:latin typeface="微软雅黑" panose="020B0503020204020204" pitchFamily="34" charset="-122"/>
                <a:ea typeface="微软雅黑" panose="020B0503020204020204" pitchFamily="34" charset="-122"/>
              </a:rPr>
              <a:t>的文件。</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 dd if=/dev/zero of=file1 count=2 bs=560M</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zh-CN" altLang="en-US" sz="1800" dirty="0">
                <a:solidFill>
                  <a:srgbClr val="4C6062"/>
                </a:solidFill>
                <a:latin typeface="微软雅黑" panose="020B0503020204020204" pitchFamily="34" charset="-122"/>
                <a:ea typeface="微软雅黑" panose="020B0503020204020204" pitchFamily="34" charset="-122"/>
              </a:rPr>
              <a:t>记录了</a:t>
            </a:r>
            <a:r>
              <a:rPr lang="en-US" altLang="zh-CN" sz="1800" dirty="0">
                <a:solidFill>
                  <a:srgbClr val="4C6062"/>
                </a:solidFill>
                <a:latin typeface="微软雅黑" panose="020B0503020204020204" pitchFamily="34" charset="-122"/>
                <a:ea typeface="微软雅黑" panose="020B0503020204020204" pitchFamily="34" charset="-122"/>
              </a:rPr>
              <a:t>2+0 </a:t>
            </a:r>
            <a:r>
              <a:rPr lang="zh-CN" altLang="en-US" sz="1800" dirty="0">
                <a:solidFill>
                  <a:srgbClr val="4C6062"/>
                </a:solidFill>
                <a:latin typeface="微软雅黑" panose="020B0503020204020204" pitchFamily="34" charset="-122"/>
                <a:ea typeface="微软雅黑" panose="020B0503020204020204" pitchFamily="34" charset="-122"/>
              </a:rPr>
              <a:t>的读入</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zh-CN" altLang="en-US" sz="1800" dirty="0">
                <a:solidFill>
                  <a:srgbClr val="4C6062"/>
                </a:solidFill>
                <a:latin typeface="微软雅黑" panose="020B0503020204020204" pitchFamily="34" charset="-122"/>
                <a:ea typeface="微软雅黑" panose="020B0503020204020204" pitchFamily="34" charset="-122"/>
              </a:rPr>
              <a:t>记录了</a:t>
            </a:r>
            <a:r>
              <a:rPr lang="en-US" altLang="zh-CN" sz="1800" dirty="0">
                <a:solidFill>
                  <a:srgbClr val="4C6062"/>
                </a:solidFill>
                <a:latin typeface="微软雅黑" panose="020B0503020204020204" pitchFamily="34" charset="-122"/>
                <a:ea typeface="微软雅黑" panose="020B0503020204020204" pitchFamily="34" charset="-122"/>
              </a:rPr>
              <a:t>2+0 </a:t>
            </a:r>
            <a:r>
              <a:rPr lang="zh-CN" altLang="en-US" sz="1800" dirty="0">
                <a:solidFill>
                  <a:srgbClr val="4C6062"/>
                </a:solidFill>
                <a:latin typeface="微软雅黑" panose="020B0503020204020204" pitchFamily="34" charset="-122"/>
                <a:ea typeface="微软雅黑" panose="020B0503020204020204" pitchFamily="34" charset="-122"/>
              </a:rPr>
              <a:t>的写出</a:t>
            </a:r>
            <a:endParaRPr lang="zh-CN" altLang="en-US"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1174405120 bytes (1.2 GB, 1.1 GiB) copied, 8.23961 s, 143 MB/s</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 rm file1</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endParaRPr lang="zh-CN" altLang="en-US" sz="18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7" name="矩形 6"/>
          <p:cNvSpPr/>
          <p:nvPr/>
        </p:nvSpPr>
        <p:spPr>
          <a:xfrm>
            <a:off x="884206" y="3429794"/>
            <a:ext cx="10496725" cy="2590799"/>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0249" y="1448594"/>
            <a:ext cx="10496725" cy="4983224"/>
          </a:xfrm>
          <a:prstGeom prst="rect">
            <a:avLst/>
          </a:prstGeom>
          <a:noFill/>
        </p:spPr>
        <p:txBody>
          <a:bodyPr wrap="square" rtlCol="0" anchor="t">
            <a:spAutoFit/>
          </a:bodyPr>
          <a:lstStyle/>
          <a:p>
            <a:pPr>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5. </a:t>
            </a:r>
            <a:r>
              <a:rPr lang="zh-CN" altLang="en-US" sz="2000" dirty="0">
                <a:solidFill>
                  <a:srgbClr val="4C6062"/>
                </a:solidFill>
                <a:latin typeface="微软雅黑" panose="020B0503020204020204" pitchFamily="34" charset="-122"/>
                <a:ea typeface="微软雅黑" panose="020B0503020204020204" pitchFamily="34" charset="-122"/>
              </a:rPr>
              <a:t>熟练使用文件操作类命令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8</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dd</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zh-CN" altLang="en-US" sz="1800" dirty="0">
                <a:solidFill>
                  <a:srgbClr val="4C6062"/>
                </a:solidFill>
                <a:latin typeface="微软雅黑" panose="020B0503020204020204" pitchFamily="34" charset="-122"/>
                <a:ea typeface="微软雅黑" panose="020B0503020204020204" pitchFamily="34" charset="-122"/>
              </a:rPr>
              <a:t>例如：我们可以用</a:t>
            </a:r>
            <a:r>
              <a:rPr lang="en-US" altLang="zh-CN" sz="1800" dirty="0">
                <a:solidFill>
                  <a:srgbClr val="4C6062"/>
                </a:solidFill>
                <a:latin typeface="微软雅黑" panose="020B0503020204020204" pitchFamily="34" charset="-122"/>
                <a:ea typeface="微软雅黑" panose="020B0503020204020204" pitchFamily="34" charset="-122"/>
              </a:rPr>
              <a:t>dd</a:t>
            </a:r>
            <a:r>
              <a:rPr lang="zh-CN" altLang="en-US" sz="1800" dirty="0">
                <a:solidFill>
                  <a:srgbClr val="4C6062"/>
                </a:solidFill>
                <a:latin typeface="微软雅黑" panose="020B0503020204020204" pitchFamily="34" charset="-122"/>
                <a:ea typeface="微软雅黑" panose="020B0503020204020204" pitchFamily="34" charset="-122"/>
              </a:rPr>
              <a:t>命令制作光盘映像文件</a:t>
            </a:r>
            <a:r>
              <a:rPr lang="en-US" altLang="zh-CN" sz="1800" dirty="0">
                <a:solidFill>
                  <a:srgbClr val="4C6062"/>
                </a:solidFill>
                <a:latin typeface="微软雅黑" panose="020B0503020204020204" pitchFamily="34" charset="-122"/>
                <a:ea typeface="微软雅黑" panose="020B0503020204020204" pitchFamily="34" charset="-122"/>
              </a:rPr>
              <a:t>iso</a:t>
            </a:r>
            <a:r>
              <a:rPr lang="zh-CN" altLang="en-US" sz="1800" dirty="0">
                <a:solidFill>
                  <a:srgbClr val="4C6062"/>
                </a:solidFill>
                <a:latin typeface="微软雅黑" panose="020B0503020204020204" pitchFamily="34" charset="-122"/>
                <a:ea typeface="微软雅黑" panose="020B0503020204020204" pitchFamily="34" charset="-122"/>
              </a:rPr>
              <a:t>。</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 dd if=/dev/</a:t>
            </a:r>
            <a:r>
              <a:rPr lang="en-US" altLang="zh-CN" sz="1800" dirty="0" err="1">
                <a:solidFill>
                  <a:srgbClr val="4C6062"/>
                </a:solidFill>
                <a:latin typeface="微软雅黑" panose="020B0503020204020204" pitchFamily="34" charset="-122"/>
                <a:ea typeface="微软雅黑" panose="020B0503020204020204" pitchFamily="34" charset="-122"/>
              </a:rPr>
              <a:t>cdrom</a:t>
            </a:r>
            <a:r>
              <a:rPr lang="en-US" altLang="zh-CN" sz="1800" dirty="0">
                <a:solidFill>
                  <a:srgbClr val="4C6062"/>
                </a:solidFill>
                <a:latin typeface="微软雅黑" panose="020B0503020204020204" pitchFamily="34" charset="-122"/>
                <a:ea typeface="微软雅黑" panose="020B0503020204020204" pitchFamily="34" charset="-122"/>
              </a:rPr>
              <a:t> of=RHEL-server-8.0-x86_64.iso</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7311360+0 records in</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7311360+0 records out</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3743416320 bytes (3.7 GB) copied, 370.758 s, 10.1 MB/s</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1800" dirty="0">
                <a:solidFill>
                  <a:srgbClr val="4C6062"/>
                </a:solidFill>
                <a:latin typeface="微软雅黑" panose="020B0503020204020204" pitchFamily="34" charset="-122"/>
                <a:ea typeface="微软雅黑" panose="020B0503020204020204" pitchFamily="34" charset="-122"/>
              </a:rPr>
              <a:t>[root@Server01 ~]# rm RHEL-server-8.0-x86_64.iso</a:t>
            </a: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endParaRPr lang="en-US" altLang="zh-CN" sz="18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endParaRPr lang="zh-CN" altLang="en-US" sz="1800" dirty="0">
              <a:solidFill>
                <a:srgbClr val="4C6062"/>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a:bodyPr>
          <a:lstStyle/>
          <a:p>
            <a:r>
              <a:rPr lang="zh-CN" altLang="en-US" dirty="0"/>
              <a:t>任务</a:t>
            </a:r>
            <a:r>
              <a:rPr lang="en-US" altLang="zh-CN" dirty="0"/>
              <a:t>2-1  </a:t>
            </a:r>
            <a:r>
              <a:rPr lang="zh-CN" altLang="en-US" dirty="0"/>
              <a:t>熟练使用文件目录类命令</a:t>
            </a:r>
            <a:endParaRPr lang="zh-CN" altLang="en-US" b="0"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7" name="矩形 6"/>
          <p:cNvSpPr/>
          <p:nvPr/>
        </p:nvSpPr>
        <p:spPr>
          <a:xfrm>
            <a:off x="860248" y="3048794"/>
            <a:ext cx="10496725" cy="2590799"/>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课堂任务</a:t>
            </a:r>
            <a:r>
              <a:rPr lang="en-US" altLang="zh-CN" dirty="0"/>
              <a:t>1  复杂目录操作和文件管理</a:t>
            </a:r>
            <a:endParaRPr lang="en-US" altLang="zh-CN"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3" name="文本框 2"/>
          <p:cNvSpPr txBox="1"/>
          <p:nvPr/>
        </p:nvSpPr>
        <p:spPr>
          <a:xfrm>
            <a:off x="1222375" y="1811020"/>
            <a:ext cx="10565765" cy="3492500"/>
          </a:xfrm>
          <a:prstGeom prst="rect">
            <a:avLst/>
          </a:prstGeom>
          <a:noFill/>
        </p:spPr>
        <p:txBody>
          <a:bodyPr wrap="square" rtlCol="0">
            <a:noAutofit/>
          </a:bodyPr>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1</a:t>
            </a:r>
            <a:r>
              <a:rPr lang="zh-CN" altLang="en-US" sz="2000" dirty="0">
                <a:solidFill>
                  <a:srgbClr val="4C6062"/>
                </a:solidFill>
                <a:latin typeface="微软雅黑" panose="020B0503020204020204" pitchFamily="34" charset="-122"/>
                <a:ea typeface="微软雅黑" panose="020B0503020204020204" pitchFamily="34" charset="-122"/>
              </a:rPr>
              <a:t>、使用 pwd 查看当前目录，然后使用 cd 进入 /tmp 目录。</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、在 /tmp 中创建一个名为 ProjectX 的目录。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3</a:t>
            </a:r>
            <a:r>
              <a:rPr lang="zh-CN" altLang="en-US" sz="2000" dirty="0">
                <a:solidFill>
                  <a:srgbClr val="4C6062"/>
                </a:solidFill>
                <a:latin typeface="微软雅黑" panose="020B0503020204020204" pitchFamily="34" charset="-122"/>
                <a:ea typeface="微软雅黑" panose="020B0503020204020204" pitchFamily="34" charset="-122"/>
              </a:rPr>
              <a:t>、在 ProjectX 目录内创建两个子目录：Docs 和 Data。</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4</a:t>
            </a:r>
            <a:r>
              <a:rPr lang="zh-CN" altLang="en-US" sz="2000" dirty="0">
                <a:solidFill>
                  <a:srgbClr val="4C6062"/>
                </a:solidFill>
                <a:latin typeface="微软雅黑" panose="020B0503020204020204" pitchFamily="34" charset="-122"/>
                <a:ea typeface="微软雅黑" panose="020B0503020204020204" pitchFamily="34" charset="-122"/>
              </a:rPr>
              <a:t>、在 Docs 目录中，使用 touch 命令创建三个空文件：report.txt, summary.txt, log.txt。</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5</a:t>
            </a:r>
            <a:r>
              <a:rPr lang="zh-CN" altLang="en-US" sz="2000" dirty="0">
                <a:solidFill>
                  <a:srgbClr val="4C6062"/>
                </a:solidFill>
                <a:latin typeface="微软雅黑" panose="020B0503020204020204" pitchFamily="34" charset="-122"/>
                <a:ea typeface="微软雅黑" panose="020B0503020204020204" pitchFamily="34" charset="-122"/>
              </a:rPr>
              <a:t>、使用 ls -l 命令分别在 ProjectX 和其子目录中查看文件和目录的详细列表。</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6</a:t>
            </a:r>
            <a:r>
              <a:rPr lang="zh-CN" altLang="en-US" sz="2000" dirty="0">
                <a:solidFill>
                  <a:srgbClr val="4C6062"/>
                </a:solidFill>
                <a:latin typeface="微软雅黑" panose="020B0503020204020204" pitchFamily="34" charset="-122"/>
                <a:ea typeface="微软雅黑" panose="020B0503020204020204" pitchFamily="34" charset="-122"/>
              </a:rPr>
              <a:t>、使用 cp 命令将 /etc/passwd 文件复制到 Data 目录下，重命名为 userlist.txt。</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7</a:t>
            </a:r>
            <a:r>
              <a:rPr lang="zh-CN" altLang="en-US" sz="2000" dirty="0">
                <a:solidFill>
                  <a:srgbClr val="4C6062"/>
                </a:solidFill>
                <a:latin typeface="微软雅黑" panose="020B0503020204020204" pitchFamily="34" charset="-122"/>
                <a:ea typeface="微软雅黑" panose="020B0503020204020204" pitchFamily="34" charset="-122"/>
              </a:rPr>
              <a:t>、使用 cat 或 less 命令查看 userlist.txt 的内容。</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8</a:t>
            </a:r>
            <a:r>
              <a:rPr lang="zh-CN" altLang="en-US" sz="2000" dirty="0">
                <a:solidFill>
                  <a:srgbClr val="4C6062"/>
                </a:solidFill>
                <a:latin typeface="微软雅黑" panose="020B0503020204020204" pitchFamily="34" charset="-122"/>
                <a:ea typeface="微软雅黑" panose="020B0503020204020204" pitchFamily="34" charset="-122"/>
              </a:rPr>
              <a:t>、使用 mv 命令将 log.txt 移动到 Data 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9</a:t>
            </a:r>
            <a:r>
              <a:rPr lang="zh-CN" altLang="en-US" sz="2000" dirty="0">
                <a:solidFill>
                  <a:srgbClr val="4C6062"/>
                </a:solidFill>
                <a:latin typeface="微软雅黑" panose="020B0503020204020204" pitchFamily="34" charset="-122"/>
                <a:ea typeface="微软雅黑" panose="020B0503020204020204" pitchFamily="34" charset="-122"/>
              </a:rPr>
              <a:t>、返回到</a:t>
            </a:r>
            <a:r>
              <a:rPr lang="zh-CN" altLang="en-US" sz="2000" dirty="0">
                <a:solidFill>
                  <a:srgbClr val="4C6062"/>
                </a:solidFill>
                <a:latin typeface="微软雅黑" panose="020B0503020204020204" pitchFamily="34" charset="-122"/>
                <a:ea typeface="微软雅黑" panose="020B0503020204020204" pitchFamily="34" charset="-122"/>
                <a:sym typeface="+mn-ea"/>
              </a:rPr>
              <a:t>/tmp</a:t>
            </a:r>
            <a:r>
              <a:rPr lang="zh-CN" altLang="en-US" sz="2000" dirty="0">
                <a:solidFill>
                  <a:srgbClr val="4C6062"/>
                </a:solidFill>
                <a:latin typeface="微软雅黑" panose="020B0503020204020204" pitchFamily="34" charset="-122"/>
                <a:ea typeface="微软雅黑" panose="020B0503020204020204" pitchFamily="34" charset="-122"/>
              </a:rPr>
              <a:t>目录，使用 ls -R 查看 ProjectX 目录及其所有子目录和文件。</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10</a:t>
            </a:r>
            <a:r>
              <a:rPr lang="zh-CN" altLang="en-US" sz="2000" dirty="0">
                <a:solidFill>
                  <a:srgbClr val="4C6062"/>
                </a:solidFill>
                <a:latin typeface="微软雅黑" panose="020B0503020204020204" pitchFamily="34" charset="-122"/>
                <a:ea typeface="微软雅黑" panose="020B0503020204020204" pitchFamily="34" charset="-122"/>
              </a:rPr>
              <a:t>、使用 rmdir 或 rm -r 命令删除整个 ProjectX 目录。</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一、</a:t>
            </a:r>
            <a:r>
              <a:rPr lang="zh-CN" altLang="en-US" dirty="0">
                <a:latin typeface="Microsoft YaHei UI" panose="020B0503020204020204" pitchFamily="18" charset="-122"/>
                <a:cs typeface="Microsoft YaHei UI" panose="020B0503020204020204" pitchFamily="18" charset="-122"/>
                <a:sym typeface="+mn-ea"/>
              </a:rPr>
              <a:t>项目知识准备</a:t>
            </a:r>
            <a:endParaRPr lang="zh-CN" altLang="en-US" dirty="0"/>
          </a:p>
        </p:txBody>
      </p:sp>
      <p:sp>
        <p:nvSpPr>
          <p:cNvPr id="6" name="内容占位符 5"/>
          <p:cNvSpPr>
            <a:spLocks noGrp="1"/>
          </p:cNvSpPr>
          <p:nvPr>
            <p:ph idx="13"/>
          </p:nvPr>
        </p:nvSpPr>
        <p:spPr/>
        <p:txBody>
          <a:bodyPr>
            <a:noAutofit/>
          </a:bodyPr>
          <a:lstStyle/>
          <a:p>
            <a:r>
              <a:rPr lang="zh-CN" altLang="en-US" dirty="0"/>
              <a:t>后台运行程序</a:t>
            </a:r>
            <a:endParaRPr lang="zh-CN" altLang="en-US" dirty="0"/>
          </a:p>
        </p:txBody>
      </p:sp>
      <p:sp>
        <p:nvSpPr>
          <p:cNvPr id="2" name="文本框 1"/>
          <p:cNvSpPr txBox="1"/>
          <p:nvPr/>
        </p:nvSpPr>
        <p:spPr>
          <a:xfrm>
            <a:off x="917575" y="1753394"/>
            <a:ext cx="9888772" cy="2346283"/>
          </a:xfrm>
          <a:prstGeom prst="rect">
            <a:avLst/>
          </a:prstGeom>
          <a:noFill/>
        </p:spPr>
        <p:txBody>
          <a:bodyPr wrap="square" rtlCol="0" anchor="t">
            <a:spAutoFit/>
          </a:bodyPr>
          <a:lstStyle/>
          <a:p>
            <a:pPr>
              <a:lnSpc>
                <a:spcPct val="150000"/>
              </a:lnSpc>
            </a:pPr>
            <a:r>
              <a:rPr lang="zh-CN" altLang="en-US" sz="2000" dirty="0">
                <a:solidFill>
                  <a:srgbClr val="4C6062"/>
                </a:solidFill>
                <a:latin typeface="微软雅黑" panose="020B0503020204020204" pitchFamily="34" charset="-122"/>
                <a:ea typeface="微软雅黑" panose="020B0503020204020204" pitchFamily="34" charset="-122"/>
              </a:rPr>
              <a:t>       一个文本控制台或一个仿真终端在同一时刻只能运行一个程序或命令，在执行结束前，一般不能进行其他操作。此时可采用将程序在后台执行的方式，以释放控制台或终端，使其仍能进行其他操作。</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要使程序以后台方式执行，只需在要执行的命令后跟上一个“</a:t>
            </a:r>
            <a:r>
              <a:rPr lang="en-US" altLang="zh-CN" sz="2000" dirty="0">
                <a:solidFill>
                  <a:srgbClr val="4C6062"/>
                </a:solidFill>
                <a:latin typeface="微软雅黑" panose="020B0503020204020204" pitchFamily="34" charset="-122"/>
                <a:ea typeface="微软雅黑" panose="020B0503020204020204" pitchFamily="34" charset="-122"/>
              </a:rPr>
              <a:t>&amp;”</a:t>
            </a:r>
            <a:r>
              <a:rPr lang="zh-CN" altLang="en-US" sz="2000" dirty="0">
                <a:solidFill>
                  <a:srgbClr val="4C6062"/>
                </a:solidFill>
                <a:latin typeface="微软雅黑" panose="020B0503020204020204" pitchFamily="34" charset="-122"/>
                <a:ea typeface="微软雅黑" panose="020B0503020204020204" pitchFamily="34" charset="-122"/>
              </a:rPr>
              <a:t>符号即可，如“</a:t>
            </a:r>
            <a:r>
              <a:rPr lang="en-US" altLang="zh-CN" sz="2000" dirty="0">
                <a:solidFill>
                  <a:srgbClr val="4C6062"/>
                </a:solidFill>
                <a:latin typeface="微软雅黑" panose="020B0503020204020204" pitchFamily="34" charset="-122"/>
                <a:ea typeface="微软雅黑" panose="020B0503020204020204" pitchFamily="34" charset="-122"/>
              </a:rPr>
              <a:t>top &amp;”</a:t>
            </a:r>
            <a:r>
              <a:rPr lang="zh-CN" altLang="en-US" sz="2000" dirty="0">
                <a:solidFill>
                  <a:srgbClr val="4C6062"/>
                </a:solidFill>
                <a:latin typeface="微软雅黑" panose="020B0503020204020204" pitchFamily="34" charset="-122"/>
                <a:ea typeface="微软雅黑" panose="020B0503020204020204" pitchFamily="34" charset="-122"/>
              </a:rPr>
              <a:t>。</a:t>
            </a:r>
            <a:endParaRPr lang="en-US" altLang="zh-CN"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grpSp>
        <p:nvGrpSpPr>
          <p:cNvPr id="43" name="组合 42"/>
          <p:cNvGrpSpPr/>
          <p:nvPr/>
        </p:nvGrpSpPr>
        <p:grpSpPr>
          <a:xfrm>
            <a:off x="841375" y="5487035"/>
            <a:ext cx="10633075" cy="1123950"/>
            <a:chOff x="1325" y="8641"/>
            <a:chExt cx="16745" cy="1770"/>
          </a:xfrm>
        </p:grpSpPr>
        <p:sp>
          <p:nvSpPr>
            <p:cNvPr id="38" name="矩形 37"/>
            <p:cNvSpPr/>
            <p:nvPr/>
          </p:nvSpPr>
          <p:spPr>
            <a:xfrm flipV="1">
              <a:off x="3438" y="10004"/>
              <a:ext cx="14632" cy="1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flipV="1">
              <a:off x="2093" y="10339"/>
              <a:ext cx="15336" cy="72"/>
            </a:xfrm>
            <a:prstGeom prst="rect">
              <a:avLst/>
            </a:prstGeom>
            <a:solidFill>
              <a:srgbClr val="3A4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 name="互联网"/>
            <p:cNvSpPr/>
            <p:nvPr/>
          </p:nvSpPr>
          <p:spPr bwMode="auto">
            <a:xfrm>
              <a:off x="1325" y="8641"/>
              <a:ext cx="1888" cy="1581"/>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3A4187"/>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课堂任务</a:t>
            </a:r>
            <a:r>
              <a:rPr lang="en-US" altLang="zh-CN" dirty="0"/>
              <a:t>2</a:t>
            </a:r>
            <a:r>
              <a:rPr lang="en-US" altLang="zh-CN" dirty="0"/>
              <a:t>  数据备份、文件搜索和内容处理</a:t>
            </a:r>
            <a:endParaRPr lang="en-US" altLang="zh-CN" dirty="0"/>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3" name="文本框 2"/>
          <p:cNvSpPr txBox="1"/>
          <p:nvPr/>
        </p:nvSpPr>
        <p:spPr>
          <a:xfrm>
            <a:off x="1222375" y="1811020"/>
            <a:ext cx="10565765" cy="4140200"/>
          </a:xfrm>
          <a:prstGeom prst="rect">
            <a:avLst/>
          </a:prstGeom>
          <a:noFill/>
        </p:spPr>
        <p:txBody>
          <a:bodyPr wrap="square" rtlCol="0">
            <a:noAutofit/>
          </a:bodyPr>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1</a:t>
            </a:r>
            <a:r>
              <a:rPr lang="zh-CN" altLang="en-US" sz="2000" dirty="0">
                <a:solidFill>
                  <a:srgbClr val="4C6062"/>
                </a:solidFill>
                <a:latin typeface="微软雅黑" panose="020B0503020204020204" pitchFamily="34" charset="-122"/>
                <a:ea typeface="微软雅黑" panose="020B0503020204020204" pitchFamily="34" charset="-122"/>
              </a:rPr>
              <a:t>、在用户的家目录中创建一个名为 Backup 的目录。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、使用命令将 /etc 目录备份到 Backup 目录中。</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3</a:t>
            </a:r>
            <a:r>
              <a:rPr lang="zh-CN" altLang="en-US" sz="2000" dirty="0">
                <a:solidFill>
                  <a:srgbClr val="4C6062"/>
                </a:solidFill>
                <a:latin typeface="微软雅黑" panose="020B0503020204020204" pitchFamily="34" charset="-122"/>
                <a:ea typeface="微软雅黑" panose="020B0503020204020204" pitchFamily="34" charset="-122"/>
              </a:rPr>
              <a:t>、使用</a:t>
            </a:r>
            <a:r>
              <a:rPr lang="zh-CN" altLang="en-US" sz="2000" dirty="0">
                <a:solidFill>
                  <a:srgbClr val="4C6062"/>
                </a:solidFill>
                <a:latin typeface="微软雅黑" panose="020B0503020204020204" pitchFamily="34" charset="-122"/>
                <a:ea typeface="微软雅黑" panose="020B0503020204020204" pitchFamily="34" charset="-122"/>
                <a:sym typeface="+mn-ea"/>
              </a:rPr>
              <a:t>命令</a:t>
            </a:r>
            <a:r>
              <a:rPr lang="zh-CN" altLang="en-US" sz="2000" dirty="0">
                <a:solidFill>
                  <a:srgbClr val="4C6062"/>
                </a:solidFill>
                <a:latin typeface="微软雅黑" panose="020B0503020204020204" pitchFamily="34" charset="-122"/>
                <a:ea typeface="微软雅黑" panose="020B0503020204020204" pitchFamily="34" charset="-122"/>
              </a:rPr>
              <a:t>在 Backup 目录中搜索所有 .conf 结尾的文件，并将结果输出到 conf_files.txt。</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4</a:t>
            </a:r>
            <a:r>
              <a:rPr lang="zh-CN" altLang="en-US" sz="2000" dirty="0">
                <a:solidFill>
                  <a:srgbClr val="4C6062"/>
                </a:solidFill>
                <a:latin typeface="微软雅黑" panose="020B0503020204020204" pitchFamily="34" charset="-122"/>
                <a:ea typeface="微软雅黑" panose="020B0503020204020204" pitchFamily="34" charset="-122"/>
              </a:rPr>
              <a:t>、使用命令在 conf_files.txt 中搜索包含特定关键字（例如“</a:t>
            </a:r>
            <a:r>
              <a:rPr lang="en-US" altLang="zh-CN" sz="2000" dirty="0">
                <a:solidFill>
                  <a:srgbClr val="4C6062"/>
                </a:solidFill>
                <a:latin typeface="微软雅黑" panose="020B0503020204020204" pitchFamily="34" charset="-122"/>
                <a:ea typeface="微软雅黑" panose="020B0503020204020204" pitchFamily="34" charset="-122"/>
              </a:rPr>
              <a:t>test</a:t>
            </a:r>
            <a:r>
              <a:rPr lang="zh-CN" altLang="en-US" sz="2000" dirty="0">
                <a:solidFill>
                  <a:srgbClr val="4C6062"/>
                </a:solidFill>
                <a:latin typeface="微软雅黑" panose="020B0503020204020204" pitchFamily="34" charset="-122"/>
                <a:ea typeface="微软雅黑" panose="020B0503020204020204" pitchFamily="34" charset="-122"/>
              </a:rPr>
              <a:t>”）的行。</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5</a:t>
            </a:r>
            <a:r>
              <a:rPr lang="zh-CN" altLang="en-US" sz="2000" dirty="0">
                <a:solidFill>
                  <a:srgbClr val="4C6062"/>
                </a:solidFill>
                <a:latin typeface="微软雅黑" panose="020B0503020204020204" pitchFamily="34" charset="-122"/>
                <a:ea typeface="微软雅黑" panose="020B0503020204020204" pitchFamily="34" charset="-122"/>
              </a:rPr>
              <a:t>、使用 dd 命令从 /dev/urandom 创建一个大小为1MB的文件，存储在 Backup 目录下，命名为 random_data.</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6</a:t>
            </a:r>
            <a:r>
              <a:rPr lang="zh-CN" altLang="en-US" sz="2000" dirty="0">
                <a:solidFill>
                  <a:srgbClr val="4C6062"/>
                </a:solidFill>
                <a:latin typeface="微软雅黑" panose="020B0503020204020204" pitchFamily="34" charset="-122"/>
                <a:ea typeface="微软雅黑" panose="020B0503020204020204" pitchFamily="34" charset="-122"/>
              </a:rPr>
              <a:t>、检查 random_data 文件的大小和内容。</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7</a:t>
            </a:r>
            <a:r>
              <a:rPr lang="zh-CN" altLang="en-US" sz="2000" dirty="0">
                <a:solidFill>
                  <a:srgbClr val="4C6062"/>
                </a:solidFill>
                <a:latin typeface="微软雅黑" panose="020B0503020204020204" pitchFamily="34" charset="-122"/>
                <a:ea typeface="微软雅黑" panose="020B0503020204020204" pitchFamily="34" charset="-122"/>
              </a:rPr>
              <a:t>、使用 tar 或 gzip 命令将整个 Backup 目录压缩成一个归档文件。</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8</a:t>
            </a:r>
            <a:r>
              <a:rPr lang="zh-CN" altLang="en-US" sz="2000" dirty="0">
                <a:solidFill>
                  <a:srgbClr val="4C6062"/>
                </a:solidFill>
                <a:latin typeface="微软雅黑" panose="020B0503020204020204" pitchFamily="34" charset="-122"/>
                <a:ea typeface="微软雅黑" panose="020B0503020204020204" pitchFamily="34" charset="-122"/>
              </a:rPr>
              <a:t>、将这个归档文件移动到 /tmp 目录。</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0" fontAlgn="auto">
              <a:spcBef>
                <a:spcPts val="600"/>
              </a:spcBef>
            </a:pPr>
            <a:r>
              <a:rPr lang="en-US" altLang="zh-CN" sz="2000" dirty="0">
                <a:solidFill>
                  <a:srgbClr val="4C6062"/>
                </a:solidFill>
                <a:latin typeface="微软雅黑" panose="020B0503020204020204" pitchFamily="34" charset="-122"/>
                <a:ea typeface="微软雅黑" panose="020B0503020204020204" pitchFamily="34" charset="-122"/>
              </a:rPr>
              <a:t>9</a:t>
            </a:r>
            <a:r>
              <a:rPr lang="zh-CN" altLang="en-US" sz="2000" dirty="0">
                <a:solidFill>
                  <a:srgbClr val="4C6062"/>
                </a:solidFill>
                <a:latin typeface="微软雅黑" panose="020B0503020204020204" pitchFamily="34" charset="-122"/>
                <a:ea typeface="微软雅黑" panose="020B0503020204020204" pitchFamily="34" charset="-122"/>
              </a:rPr>
              <a:t>、在 /tmp 目录下解压归档文件，验证文件内容是否完整。</a:t>
            </a:r>
            <a:endParaRPr lang="zh-CN" altLang="en-US" sz="2000" dirty="0">
              <a:solidFill>
                <a:srgbClr val="4C6062"/>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914029" y="2743994"/>
            <a:ext cx="2251946" cy="369353"/>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5133472" y="2777709"/>
            <a:ext cx="1705595" cy="350886"/>
          </a:xfrm>
          <a:prstGeom prst="rect">
            <a:avLst/>
          </a:prstGeom>
          <a:noFill/>
        </p:spPr>
        <p:txBody>
          <a:bodyPr wrap="none" lIns="0" tIns="0" rIns="0" bIns="60981" rtlCol="0">
            <a:spAutoFit/>
          </a:bodyPr>
          <a:lstStyle/>
          <a:p>
            <a:pPr marL="0" marR="0" lvl="0" indent="0" algn="l" defTabSz="1219200" rtl="0" eaLnBrk="1" fontAlgn="auto" latinLnBrk="0" hangingPunct="1">
              <a:lnSpc>
                <a:spcPts val="2400"/>
              </a:lnSpc>
              <a:spcBef>
                <a:spcPts val="0"/>
              </a:spcBef>
              <a:spcAft>
                <a:spcPts val="0"/>
              </a:spcAft>
              <a:buClrTx/>
              <a:buSzTx/>
              <a:buFontTx/>
              <a:buNone/>
              <a:defRPr/>
            </a:pPr>
            <a:r>
              <a:rPr kumimoji="0" lang="zh-CN" altLang="en-US" sz="1900" b="0"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项目设计与准备</a:t>
            </a:r>
            <a:endParaRPr kumimoji="0" lang="zh-CN" altLang="en-US" sz="1900" b="0"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18" name="TextBox 1"/>
          <p:cNvSpPr txBox="1"/>
          <p:nvPr/>
        </p:nvSpPr>
        <p:spPr>
          <a:xfrm>
            <a:off x="5133472" y="2069841"/>
            <a:ext cx="1461939" cy="350886"/>
          </a:xfrm>
          <a:prstGeom prst="rect">
            <a:avLst/>
          </a:prstGeom>
          <a:noFill/>
        </p:spPr>
        <p:txBody>
          <a:bodyPr wrap="none" lIns="0" tIns="0" rIns="0" bIns="60981" rtlCol="0">
            <a:spAutoFit/>
          </a:bodyPr>
          <a:lstStyle/>
          <a:p>
            <a:pPr marL="0" marR="0" lvl="0" indent="0" algn="l" defTabSz="1219200" rtl="0" eaLnBrk="1" fontAlgn="auto" latinLnBrk="0" hangingPunct="1">
              <a:lnSpc>
                <a:spcPts val="2400"/>
              </a:lnSpc>
              <a:spcBef>
                <a:spcPts val="0"/>
              </a:spcBef>
              <a:spcAft>
                <a:spcPts val="0"/>
              </a:spcAft>
              <a:buClrTx/>
              <a:buSzTx/>
              <a:buFontTx/>
              <a:buNone/>
              <a:defRPr/>
            </a:pPr>
            <a:r>
              <a:rPr lang="zh-CN" altLang="en-US" sz="1900" dirty="0">
                <a:solidFill>
                  <a:srgbClr val="656D8D"/>
                </a:solidFill>
                <a:latin typeface="Microsoft YaHei UI" panose="020B0503020204020204" pitchFamily="18" charset="-122"/>
                <a:ea typeface="微软雅黑" panose="020B0503020204020204" pitchFamily="34" charset="-122"/>
              </a:rPr>
              <a:t>项目知识准备</a:t>
            </a:r>
            <a:endParaRPr lang="zh-CN" altLang="en-US" sz="1900" dirty="0">
              <a:solidFill>
                <a:srgbClr val="656D8D"/>
              </a:solidFill>
              <a:latin typeface="Microsoft YaHei UI" panose="020B0503020204020204" pitchFamily="18" charset="-122"/>
              <a:ea typeface="微软雅黑" panose="020B0503020204020204" pitchFamily="34" charset="-122"/>
            </a:endParaRPr>
          </a:p>
        </p:txBody>
      </p:sp>
      <p:sp>
        <p:nvSpPr>
          <p:cNvPr id="48" name="TextBox 1"/>
          <p:cNvSpPr txBox="1"/>
          <p:nvPr/>
        </p:nvSpPr>
        <p:spPr>
          <a:xfrm>
            <a:off x="5176004" y="3531486"/>
            <a:ext cx="974626" cy="350886"/>
          </a:xfrm>
          <a:prstGeom prst="rect">
            <a:avLst/>
          </a:prstGeom>
          <a:noFill/>
        </p:spPr>
        <p:txBody>
          <a:bodyPr wrap="none" lIns="0" tIns="0" rIns="0" bIns="60981" rtlCol="0">
            <a:spAutoFit/>
          </a:bodyPr>
          <a:lstStyle/>
          <a:p>
            <a:pPr marL="0" marR="0" lvl="0" indent="0" algn="l" defTabSz="1219200" rtl="0" eaLnBrk="1" fontAlgn="auto" latinLnBrk="0" hangingPunct="1">
              <a:lnSpc>
                <a:spcPts val="2400"/>
              </a:lnSpc>
              <a:spcBef>
                <a:spcPts val="0"/>
              </a:spcBef>
              <a:spcAft>
                <a:spcPts val="0"/>
              </a:spcAft>
              <a:buClrTx/>
              <a:buSzTx/>
              <a:buFontTx/>
              <a:buNone/>
              <a:defRPr/>
            </a:pPr>
            <a:r>
              <a:rPr kumimoji="0" lang="zh-CN" altLang="en-US"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项目实施</a:t>
            </a:r>
            <a:endParaRPr kumimoji="0" lang="zh-CN" altLang="en-US"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0" name="TextBox 1"/>
          <p:cNvSpPr txBox="1"/>
          <p:nvPr/>
        </p:nvSpPr>
        <p:spPr>
          <a:xfrm>
            <a:off x="5123624" y="4281352"/>
            <a:ext cx="3294172" cy="350886"/>
          </a:xfrm>
          <a:prstGeom prst="rect">
            <a:avLst/>
          </a:prstGeom>
          <a:noFill/>
        </p:spPr>
        <p:txBody>
          <a:bodyPr wrap="none" lIns="0" tIns="0" rIns="0" bIns="60981" rtlCol="0">
            <a:spAutoFit/>
          </a:bodyPr>
          <a:lstStyle/>
          <a:p>
            <a:pPr marL="0" marR="0" lvl="0" indent="0" algn="l" defTabSz="1219200" rtl="0" eaLnBrk="1" fontAlgn="auto" latinLnBrk="0" hangingPunct="1">
              <a:lnSpc>
                <a:spcPts val="2400"/>
              </a:lnSpc>
              <a:spcBef>
                <a:spcPts val="0"/>
              </a:spcBef>
              <a:spcAft>
                <a:spcPts val="0"/>
              </a:spcAft>
              <a:buClrTx/>
              <a:buSzTx/>
              <a:buFontTx/>
              <a:buNone/>
              <a:defRPr/>
            </a:pPr>
            <a:r>
              <a:rPr kumimoji="0" lang="zh-CN" altLang="en-US"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项目实录：使用</a:t>
            </a:r>
            <a:r>
              <a:rPr kumimoji="0" lang="en-US" altLang="zh-CN"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Linux</a:t>
            </a:r>
            <a:r>
              <a:rPr kumimoji="0" lang="zh-CN" altLang="en-US"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基本命令</a:t>
            </a:r>
            <a:endParaRPr kumimoji="0" lang="zh-CN" altLang="en-US"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4700092" y="1642913"/>
            <a:ext cx="79628" cy="361568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4637406" y="215848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4637406" y="29023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4637406" y="363579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4637406" y="435969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二、</a:t>
            </a:r>
            <a:r>
              <a:rPr lang="zh-CN" altLang="en-US" dirty="0">
                <a:latin typeface="Microsoft YaHei UI" panose="020B0503020204020204" pitchFamily="18" charset="-122"/>
                <a:cs typeface="Microsoft YaHei UI" panose="020B0503020204020204" pitchFamily="18" charset="-122"/>
                <a:sym typeface="+mn-ea"/>
              </a:rPr>
              <a:t>项目设计与准备</a:t>
            </a:r>
            <a:endParaRPr lang="zh-CN" altLang="en-US" dirty="0"/>
          </a:p>
        </p:txBody>
      </p:sp>
      <p:sp>
        <p:nvSpPr>
          <p:cNvPr id="6" name="内容占位符 5"/>
          <p:cNvSpPr>
            <a:spLocks noGrp="1"/>
          </p:cNvSpPr>
          <p:nvPr>
            <p:ph idx="13"/>
          </p:nvPr>
        </p:nvSpPr>
        <p:spPr/>
        <p:txBody>
          <a:bodyPr>
            <a:normAutofit/>
          </a:bodyPr>
          <a:lstStyle/>
          <a:p>
            <a:r>
              <a:rPr lang="zh-CN" altLang="en-US" dirty="0"/>
              <a:t>项目设计与准备</a:t>
            </a:r>
            <a:endParaRPr lang="zh-CN" altLang="en-US" b="0" dirty="0"/>
          </a:p>
        </p:txBody>
      </p:sp>
      <p:sp>
        <p:nvSpPr>
          <p:cNvPr id="2" name="文本框 1"/>
          <p:cNvSpPr txBox="1"/>
          <p:nvPr/>
        </p:nvSpPr>
        <p:spPr>
          <a:xfrm>
            <a:off x="928187" y="1570517"/>
            <a:ext cx="10276388" cy="3531993"/>
          </a:xfrm>
          <a:prstGeom prst="rect">
            <a:avLst/>
          </a:prstGeom>
          <a:noFill/>
        </p:spPr>
        <p:txBody>
          <a:bodyPr wrap="square" rtlCol="0" anchor="t">
            <a:spAutoFit/>
          </a:bodyPr>
          <a:lstStyle/>
          <a:p>
            <a:pPr indent="266700" algn="just">
              <a:lnSpc>
                <a:spcPct val="150000"/>
              </a:lnSpc>
            </a:pPr>
            <a:r>
              <a:rPr lang="zh-CN" altLang="en-US" sz="2000" kern="100" dirty="0">
                <a:effectLst/>
                <a:latin typeface="+mn-ea"/>
              </a:rPr>
              <a:t>   </a:t>
            </a:r>
            <a:r>
              <a:rPr lang="zh-CN" altLang="en-US" sz="2000" dirty="0">
                <a:solidFill>
                  <a:srgbClr val="4C6062"/>
                </a:solidFill>
                <a:latin typeface="微软雅黑" panose="020B0503020204020204" pitchFamily="34" charset="-122"/>
                <a:ea typeface="微软雅黑" panose="020B0503020204020204" pitchFamily="34" charset="-122"/>
              </a:rPr>
              <a:t>本项目的所有操作都在</a:t>
            </a:r>
            <a:r>
              <a:rPr lang="en-US" altLang="zh-CN" sz="2000" dirty="0">
                <a:solidFill>
                  <a:srgbClr val="4C6062"/>
                </a:solidFill>
                <a:latin typeface="微软雅黑" panose="020B0503020204020204" pitchFamily="34" charset="-122"/>
                <a:ea typeface="微软雅黑" panose="020B0503020204020204" pitchFamily="34" charset="-122"/>
              </a:rPr>
              <a:t>Server01</a:t>
            </a:r>
            <a:r>
              <a:rPr lang="zh-CN" altLang="en-US" sz="2000" dirty="0">
                <a:solidFill>
                  <a:srgbClr val="4C6062"/>
                </a:solidFill>
                <a:latin typeface="微软雅黑" panose="020B0503020204020204" pitchFamily="34" charset="-122"/>
                <a:ea typeface="微软雅黑" panose="020B0503020204020204" pitchFamily="34" charset="-122"/>
              </a:rPr>
              <a:t>上进行，主要命令包括浏览目录类命令、文件目录类命令、系统信息类命令、进程管理类命令等。</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266700" algn="just">
              <a:lnSpc>
                <a:spcPct val="150000"/>
              </a:lnSpc>
            </a:pPr>
            <a:r>
              <a:rPr lang="zh-CN" altLang="en-US" sz="2000" dirty="0">
                <a:solidFill>
                  <a:srgbClr val="4C6062"/>
                </a:solidFill>
                <a:latin typeface="微软雅黑" panose="020B0503020204020204" pitchFamily="34" charset="-122"/>
                <a:ea typeface="微软雅黑" panose="020B0503020204020204" pitchFamily="34" charset="-122"/>
              </a:rPr>
              <a:t>   可使用“</a:t>
            </a:r>
            <a:r>
              <a:rPr lang="en-US" altLang="zh-CN" sz="2000" dirty="0" err="1">
                <a:solidFill>
                  <a:srgbClr val="4C6062"/>
                </a:solidFill>
                <a:latin typeface="微软雅黑" panose="020B0503020204020204" pitchFamily="34" charset="-122"/>
                <a:ea typeface="微软雅黑" panose="020B0503020204020204" pitchFamily="34" charset="-122"/>
              </a:rPr>
              <a:t>hostnamectl</a:t>
            </a:r>
            <a:r>
              <a:rPr lang="en-US" altLang="zh-CN" sz="2000" dirty="0">
                <a:solidFill>
                  <a:srgbClr val="4C6062"/>
                </a:solidFill>
                <a:latin typeface="微软雅黑" panose="020B0503020204020204" pitchFamily="34" charset="-122"/>
                <a:ea typeface="微软雅黑" panose="020B0503020204020204" pitchFamily="34" charset="-122"/>
              </a:rPr>
              <a:t> set-hostname Server01”</a:t>
            </a:r>
            <a:r>
              <a:rPr lang="zh-CN" altLang="en-US" sz="2000" dirty="0">
                <a:solidFill>
                  <a:srgbClr val="4C6062"/>
                </a:solidFill>
                <a:latin typeface="微软雅黑" panose="020B0503020204020204" pitchFamily="34" charset="-122"/>
                <a:ea typeface="微软雅黑" panose="020B0503020204020204" pitchFamily="34" charset="-122"/>
              </a:rPr>
              <a:t>修改主机名称（关闭终端后重新打开即生效）。</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266700" algn="just">
              <a:lnSpc>
                <a:spcPct val="150000"/>
              </a:lnSpc>
            </a:pPr>
            <a:r>
              <a:rPr lang="zh-CN" altLang="en-US" sz="2000" dirty="0">
                <a:solidFill>
                  <a:srgbClr val="4C6062"/>
                </a:solidFill>
                <a:latin typeface="微软雅黑" panose="020B0503020204020204" pitchFamily="34" charset="-122"/>
                <a:ea typeface="微软雅黑" panose="020B0503020204020204" pitchFamily="34" charset="-122"/>
              </a:rPr>
              <a:t>   本项目的所有实例都在服务器</a:t>
            </a:r>
            <a:r>
              <a:rPr lang="en-US" altLang="zh-CN" sz="2000" dirty="0">
                <a:solidFill>
                  <a:srgbClr val="4C6062"/>
                </a:solidFill>
                <a:latin typeface="微软雅黑" panose="020B0503020204020204" pitchFamily="34" charset="-122"/>
                <a:ea typeface="微软雅黑" panose="020B0503020204020204" pitchFamily="34" charset="-122"/>
              </a:rPr>
              <a:t>Server01</a:t>
            </a:r>
            <a:r>
              <a:rPr lang="zh-CN" altLang="en-US" sz="2000" dirty="0">
                <a:solidFill>
                  <a:srgbClr val="4C6062"/>
                </a:solidFill>
                <a:latin typeface="微软雅黑" panose="020B0503020204020204" pitchFamily="34" charset="-122"/>
                <a:ea typeface="微软雅黑" panose="020B0503020204020204" pitchFamily="34" charset="-122"/>
              </a:rPr>
              <a:t>上完成。</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266700" algn="just">
              <a:lnSpc>
                <a:spcPct val="150000"/>
              </a:lnSpc>
            </a:pPr>
            <a:endParaRPr lang="en-US" altLang="zh-CN" sz="2000" dirty="0">
              <a:solidFill>
                <a:srgbClr val="4C6062"/>
              </a:solidFill>
              <a:latin typeface="微软雅黑" panose="020B0503020204020204" pitchFamily="34" charset="-122"/>
              <a:ea typeface="微软雅黑" panose="020B0503020204020204" pitchFamily="34" charset="-122"/>
            </a:endParaRPr>
          </a:p>
          <a:p>
            <a:pPr indent="266700" algn="just">
              <a:lnSpc>
                <a:spcPct val="150000"/>
              </a:lnSpc>
            </a:pPr>
            <a:r>
              <a:rPr lang="en-US" altLang="zh-CN"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root@localhost</a:t>
            </a:r>
            <a:r>
              <a:rPr lang="en-US" altLang="zh-CN" sz="2000" dirty="0">
                <a:solidFill>
                  <a:srgbClr val="4C6062"/>
                </a:solidFill>
                <a:latin typeface="微软雅黑" panose="020B0503020204020204" pitchFamily="34" charset="-122"/>
                <a:ea typeface="微软雅黑" panose="020B0503020204020204" pitchFamily="34" charset="-122"/>
              </a:rPr>
              <a:t> ~]# </a:t>
            </a:r>
            <a:r>
              <a:rPr lang="en-US" altLang="zh-CN" sz="2000" dirty="0" err="1">
                <a:solidFill>
                  <a:srgbClr val="4C6062"/>
                </a:solidFill>
                <a:latin typeface="微软雅黑" panose="020B0503020204020204" pitchFamily="34" charset="-122"/>
                <a:ea typeface="微软雅黑" panose="020B0503020204020204" pitchFamily="34" charset="-122"/>
              </a:rPr>
              <a:t>hostnamectl</a:t>
            </a:r>
            <a:r>
              <a:rPr lang="en-US" altLang="zh-CN" sz="2000" dirty="0">
                <a:solidFill>
                  <a:srgbClr val="4C6062"/>
                </a:solidFill>
                <a:latin typeface="微软雅黑" panose="020B0503020204020204" pitchFamily="34" charset="-122"/>
                <a:ea typeface="微软雅黑" panose="020B0503020204020204" pitchFamily="34" charset="-122"/>
              </a:rPr>
              <a:t>  set-hostname  Server01</a:t>
            </a:r>
            <a:endParaRPr lang="zh-CN" altLang="en-US" sz="2000" dirty="0">
              <a:solidFill>
                <a:srgbClr val="4C6062"/>
              </a:solidFill>
              <a:latin typeface="微软雅黑" panose="020B0503020204020204" pitchFamily="34" charset="-122"/>
              <a:ea typeface="微软雅黑" panose="020B0503020204020204" pitchFamily="34" charset="-122"/>
            </a:endParaRPr>
          </a:p>
          <a:p>
            <a:pPr lvl="0" algn="just">
              <a:lnSpc>
                <a:spcPts val="1550"/>
              </a:lnSpc>
            </a:pPr>
            <a:endParaRPr lang="zh-CN" altLang="zh-CN" sz="1800" kern="100" dirty="0">
              <a:effectLst/>
              <a:latin typeface="Times New Roman" panose="02020603050405020304" pitchFamily="18" charset="0"/>
              <a:ea typeface="方正书宋简体"/>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pic>
        <p:nvPicPr>
          <p:cNvPr id="3" name="图片 2"/>
          <p:cNvPicPr>
            <a:picLocks noChangeAspect="1"/>
          </p:cNvPicPr>
          <p:nvPr/>
        </p:nvPicPr>
        <p:blipFill>
          <a:blip r:embed="rId1"/>
          <a:stretch>
            <a:fillRect/>
          </a:stretch>
        </p:blipFill>
        <p:spPr>
          <a:xfrm>
            <a:off x="909327" y="4267995"/>
            <a:ext cx="10360835" cy="834516"/>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066429" y="3485577"/>
            <a:ext cx="1772638" cy="369353"/>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5133472" y="2777709"/>
            <a:ext cx="1705595" cy="350886"/>
          </a:xfrm>
          <a:prstGeom prst="rect">
            <a:avLst/>
          </a:prstGeom>
          <a:noFill/>
        </p:spPr>
        <p:txBody>
          <a:bodyPr wrap="none" lIns="0" tIns="0" rIns="0" bIns="60981" rtlCol="0">
            <a:spAutoFit/>
          </a:bodyPr>
          <a:lstStyle/>
          <a:p>
            <a:pPr marL="0" marR="0" lvl="0" indent="0" algn="l" defTabSz="1219200" rtl="0" eaLnBrk="1" fontAlgn="auto" latinLnBrk="0" hangingPunct="1">
              <a:lnSpc>
                <a:spcPts val="2400"/>
              </a:lnSpc>
              <a:spcBef>
                <a:spcPts val="0"/>
              </a:spcBef>
              <a:spcAft>
                <a:spcPts val="0"/>
              </a:spcAft>
              <a:buClrTx/>
              <a:buSzTx/>
              <a:buFontTx/>
              <a:buNone/>
              <a:defRPr/>
            </a:pPr>
            <a:r>
              <a:rPr lang="zh-CN" altLang="en-US" sz="1900" dirty="0">
                <a:solidFill>
                  <a:srgbClr val="656D8D"/>
                </a:solidFill>
                <a:latin typeface="Microsoft YaHei UI" panose="020B0503020204020204" pitchFamily="18" charset="-122"/>
                <a:ea typeface="微软雅黑" panose="020B0503020204020204" pitchFamily="34" charset="-122"/>
              </a:rPr>
              <a:t>项目设计与准备</a:t>
            </a:r>
            <a:endParaRPr lang="zh-CN" altLang="en-US" sz="1900" dirty="0">
              <a:solidFill>
                <a:srgbClr val="656D8D"/>
              </a:solidFill>
              <a:latin typeface="Microsoft YaHei UI" panose="020B0503020204020204" pitchFamily="18" charset="-122"/>
              <a:ea typeface="微软雅黑" panose="020B0503020204020204" pitchFamily="34" charset="-122"/>
            </a:endParaRPr>
          </a:p>
        </p:txBody>
      </p:sp>
      <p:sp>
        <p:nvSpPr>
          <p:cNvPr id="18" name="TextBox 1"/>
          <p:cNvSpPr txBox="1"/>
          <p:nvPr/>
        </p:nvSpPr>
        <p:spPr>
          <a:xfrm>
            <a:off x="5133472" y="2069841"/>
            <a:ext cx="1461939" cy="350886"/>
          </a:xfrm>
          <a:prstGeom prst="rect">
            <a:avLst/>
          </a:prstGeom>
          <a:noFill/>
        </p:spPr>
        <p:txBody>
          <a:bodyPr wrap="none" lIns="0" tIns="0" rIns="0" bIns="60981" rtlCol="0">
            <a:spAutoFit/>
          </a:bodyPr>
          <a:lstStyle/>
          <a:p>
            <a:pPr marL="0" marR="0" lvl="0" indent="0" algn="l" defTabSz="1219200" rtl="0" eaLnBrk="1" fontAlgn="auto" latinLnBrk="0" hangingPunct="1">
              <a:lnSpc>
                <a:spcPts val="2400"/>
              </a:lnSpc>
              <a:spcBef>
                <a:spcPts val="0"/>
              </a:spcBef>
              <a:spcAft>
                <a:spcPts val="0"/>
              </a:spcAft>
              <a:buClrTx/>
              <a:buSzTx/>
              <a:buFontTx/>
              <a:buNone/>
              <a:defRPr/>
            </a:pPr>
            <a:r>
              <a:rPr lang="zh-CN" altLang="en-US" sz="1900" dirty="0">
                <a:solidFill>
                  <a:srgbClr val="656D8D"/>
                </a:solidFill>
                <a:latin typeface="Microsoft YaHei UI" panose="020B0503020204020204" pitchFamily="18" charset="-122"/>
                <a:ea typeface="微软雅黑" panose="020B0503020204020204" pitchFamily="34" charset="-122"/>
              </a:rPr>
              <a:t>项目知识准备</a:t>
            </a:r>
            <a:endParaRPr lang="zh-CN" altLang="en-US" sz="1900" dirty="0">
              <a:solidFill>
                <a:srgbClr val="656D8D"/>
              </a:solidFill>
              <a:latin typeface="Microsoft YaHei UI" panose="020B0503020204020204" pitchFamily="18" charset="-122"/>
              <a:ea typeface="微软雅黑" panose="020B0503020204020204" pitchFamily="34" charset="-122"/>
            </a:endParaRPr>
          </a:p>
        </p:txBody>
      </p:sp>
      <p:sp>
        <p:nvSpPr>
          <p:cNvPr id="48" name="TextBox 1"/>
          <p:cNvSpPr txBox="1"/>
          <p:nvPr/>
        </p:nvSpPr>
        <p:spPr>
          <a:xfrm>
            <a:off x="5176004" y="3531486"/>
            <a:ext cx="974626" cy="350886"/>
          </a:xfrm>
          <a:prstGeom prst="rect">
            <a:avLst/>
          </a:prstGeom>
          <a:noFill/>
        </p:spPr>
        <p:txBody>
          <a:bodyPr wrap="none" lIns="0" tIns="0" rIns="0" bIns="60981" rtlCol="0">
            <a:spAutoFit/>
          </a:bodyPr>
          <a:lstStyle/>
          <a:p>
            <a:pPr marL="0" marR="0" lvl="0" indent="0" algn="l" defTabSz="1219200" rtl="0" eaLnBrk="1" fontAlgn="auto" latinLnBrk="0" hangingPunct="1">
              <a:lnSpc>
                <a:spcPts val="2400"/>
              </a:lnSpc>
              <a:spcBef>
                <a:spcPts val="0"/>
              </a:spcBef>
              <a:spcAft>
                <a:spcPts val="0"/>
              </a:spcAft>
              <a:buClrTx/>
              <a:buSzTx/>
              <a:buFontTx/>
              <a:buNone/>
              <a:defRPr/>
            </a:pPr>
            <a:r>
              <a:rPr kumimoji="0" lang="zh-CN" altLang="en-US" sz="1900" b="0"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项目</a:t>
            </a:r>
            <a:r>
              <a:rPr lang="zh-CN" altLang="en-US" sz="1900" dirty="0">
                <a:solidFill>
                  <a:schemeClr val="bg1"/>
                </a:solidFill>
                <a:latin typeface="Microsoft YaHei UI" panose="020B0503020204020204" pitchFamily="18" charset="-122"/>
                <a:ea typeface="微软雅黑" panose="020B0503020204020204" pitchFamily="34" charset="-122"/>
              </a:rPr>
              <a:t>实施</a:t>
            </a:r>
            <a:endParaRPr lang="zh-CN" altLang="en-US" sz="1900" dirty="0">
              <a:solidFill>
                <a:schemeClr val="bg1"/>
              </a:solidFill>
              <a:latin typeface="Microsoft YaHei UI" panose="020B0503020204020204" pitchFamily="18" charset="-122"/>
              <a:ea typeface="微软雅黑" panose="020B0503020204020204" pitchFamily="34" charset="-122"/>
            </a:endParaRPr>
          </a:p>
        </p:txBody>
      </p:sp>
      <p:sp>
        <p:nvSpPr>
          <p:cNvPr id="50" name="TextBox 1"/>
          <p:cNvSpPr txBox="1"/>
          <p:nvPr/>
        </p:nvSpPr>
        <p:spPr>
          <a:xfrm>
            <a:off x="5123624" y="4281352"/>
            <a:ext cx="3294172" cy="350886"/>
          </a:xfrm>
          <a:prstGeom prst="rect">
            <a:avLst/>
          </a:prstGeom>
          <a:noFill/>
        </p:spPr>
        <p:txBody>
          <a:bodyPr wrap="none" lIns="0" tIns="0" rIns="0" bIns="60981" rtlCol="0">
            <a:spAutoFit/>
          </a:bodyPr>
          <a:lstStyle/>
          <a:p>
            <a:pPr marL="0" marR="0" lvl="0" indent="0" algn="l" defTabSz="1219200" rtl="0" eaLnBrk="1" fontAlgn="auto" latinLnBrk="0" hangingPunct="1">
              <a:lnSpc>
                <a:spcPts val="2400"/>
              </a:lnSpc>
              <a:spcBef>
                <a:spcPts val="0"/>
              </a:spcBef>
              <a:spcAft>
                <a:spcPts val="0"/>
              </a:spcAft>
              <a:buClrTx/>
              <a:buSzTx/>
              <a:buFontTx/>
              <a:buNone/>
              <a:defRPr/>
            </a:pPr>
            <a:r>
              <a:rPr kumimoji="0" lang="zh-CN" altLang="en-US"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项目实录：使用</a:t>
            </a:r>
            <a:r>
              <a:rPr kumimoji="0" lang="en-US" altLang="zh-CN"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Linux</a:t>
            </a:r>
            <a:r>
              <a:rPr kumimoji="0" lang="zh-CN" altLang="en-US"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基本命令</a:t>
            </a:r>
            <a:endParaRPr kumimoji="0" lang="zh-CN" altLang="en-US" sz="1900" b="0" i="0" u="none" strike="noStrike" kern="1200" cap="none" spc="0" normalizeH="0" baseline="0" noProof="0" dirty="0">
              <a:ln>
                <a:noFill/>
              </a:ln>
              <a:solidFill>
                <a:srgbClr val="656D8D"/>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4700092" y="1642913"/>
            <a:ext cx="79628" cy="3615681"/>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4637406" y="215848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4637406" y="29023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4637406" y="363579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4637406" y="4359693"/>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984793" y="1471587"/>
            <a:ext cx="9888772" cy="5139869"/>
          </a:xfrm>
          <a:prstGeom prst="rect">
            <a:avLst/>
          </a:prstGeom>
          <a:noFill/>
        </p:spPr>
        <p:txBody>
          <a:bodyPr wrap="square" rtlCol="0" anchor="t">
            <a:spAutoFit/>
          </a:bodyPr>
          <a:lstStyle/>
          <a:p>
            <a:pPr marL="342900" indent="-342900">
              <a:lnSpc>
                <a:spcPct val="150000"/>
              </a:lnSpc>
              <a:spcBef>
                <a:spcPts val="360"/>
              </a:spcBef>
              <a:spcAft>
                <a:spcPts val="240"/>
              </a:spcAft>
              <a:buAutoNum type="arabicPeriod"/>
            </a:pPr>
            <a:r>
              <a:rPr lang="zh-CN" altLang="en-US" sz="2000" dirty="0">
                <a:solidFill>
                  <a:srgbClr val="4C6062"/>
                </a:solidFill>
                <a:latin typeface="微软雅黑" panose="020B0503020204020204" pitchFamily="34" charset="-122"/>
                <a:ea typeface="微软雅黑" panose="020B0503020204020204" pitchFamily="34" charset="-122"/>
              </a:rPr>
              <a:t>熟练使用浏览目录类命令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1</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err="1">
                <a:solidFill>
                  <a:srgbClr val="4C6062"/>
                </a:solidFill>
                <a:latin typeface="微软雅黑" panose="020B0503020204020204" pitchFamily="34" charset="-122"/>
                <a:ea typeface="微软雅黑" panose="020B0503020204020204" pitchFamily="34" charset="-122"/>
              </a:rPr>
              <a:t>pwd</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a:t>
            </a:r>
            <a:r>
              <a:rPr lang="en-US" altLang="zh-CN" sz="2000" dirty="0" err="1">
                <a:solidFill>
                  <a:srgbClr val="4C6062"/>
                </a:solidFill>
                <a:latin typeface="微软雅黑" panose="020B0503020204020204" pitchFamily="34" charset="-122"/>
                <a:ea typeface="微软雅黑" panose="020B0503020204020204" pitchFamily="34" charset="-122"/>
              </a:rPr>
              <a:t>pwd</a:t>
            </a:r>
            <a:r>
              <a:rPr lang="zh-CN" altLang="en-US" sz="2000" dirty="0">
                <a:solidFill>
                  <a:srgbClr val="4C6062"/>
                </a:solidFill>
                <a:latin typeface="微软雅黑" panose="020B0503020204020204" pitchFamily="34" charset="-122"/>
                <a:ea typeface="微软雅黑" panose="020B0503020204020204" pitchFamily="34" charset="-122"/>
              </a:rPr>
              <a:t>命令用于显示用户当前所处的目录。</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[root@Server01 ~]# </a:t>
            </a:r>
            <a:r>
              <a:rPr lang="en-US" altLang="zh-CN" sz="2000" dirty="0" err="1">
                <a:solidFill>
                  <a:srgbClr val="4C6062"/>
                </a:solidFill>
                <a:latin typeface="微软雅黑" panose="020B0503020204020204" pitchFamily="34" charset="-122"/>
                <a:ea typeface="微软雅黑" panose="020B0503020204020204" pitchFamily="34" charset="-122"/>
              </a:rPr>
              <a:t>pwd</a:t>
            </a:r>
            <a:endParaRPr lang="en-US" altLang="zh-CN" sz="20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2</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cd</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en-US" altLang="zh-CN"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cd</a:t>
            </a:r>
            <a:r>
              <a:rPr lang="zh-CN" altLang="en-US" sz="2000" dirty="0">
                <a:solidFill>
                  <a:srgbClr val="4C6062"/>
                </a:solidFill>
                <a:latin typeface="微软雅黑" panose="020B0503020204020204" pitchFamily="34" charset="-122"/>
                <a:ea typeface="微软雅黑" panose="020B0503020204020204" pitchFamily="34" charset="-122"/>
              </a:rPr>
              <a:t>命令用来在不同的目录中进行切换。</a:t>
            </a:r>
            <a:endParaRPr lang="en-US" altLang="zh-CN" sz="14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 cd ..     	//</a:t>
            </a:r>
            <a:r>
              <a:rPr lang="zh-CN" altLang="en-US" sz="1400" dirty="0">
                <a:solidFill>
                  <a:srgbClr val="4C6062"/>
                </a:solidFill>
                <a:latin typeface="微软雅黑" panose="020B0503020204020204" pitchFamily="34" charset="-122"/>
                <a:ea typeface="微软雅黑" panose="020B0503020204020204" pitchFamily="34" charset="-122"/>
              </a:rPr>
              <a:t>改变目录位置至当前目录的父目录</a:t>
            </a:r>
            <a:endParaRPr lang="zh-CN" altLang="en-US" sz="14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 cd </a:t>
            </a:r>
            <a:r>
              <a:rPr lang="en-US" altLang="zh-CN" sz="1400" dirty="0" err="1">
                <a:solidFill>
                  <a:srgbClr val="4C6062"/>
                </a:solidFill>
                <a:latin typeface="微软雅黑" panose="020B0503020204020204" pitchFamily="34" charset="-122"/>
                <a:ea typeface="微软雅黑" panose="020B0503020204020204" pitchFamily="34" charset="-122"/>
              </a:rPr>
              <a:t>etc</a:t>
            </a:r>
            <a:r>
              <a:rPr lang="en-US" altLang="zh-CN" sz="1400" dirty="0">
                <a:solidFill>
                  <a:srgbClr val="4C6062"/>
                </a:solidFill>
                <a:latin typeface="微软雅黑" panose="020B0503020204020204" pitchFamily="34" charset="-122"/>
                <a:ea typeface="微软雅黑" panose="020B0503020204020204" pitchFamily="34" charset="-122"/>
              </a:rPr>
              <a:t>	 //</a:t>
            </a:r>
            <a:r>
              <a:rPr lang="zh-CN" altLang="en-US" sz="1400" dirty="0">
                <a:solidFill>
                  <a:srgbClr val="4C6062"/>
                </a:solidFill>
                <a:latin typeface="微软雅黑" panose="020B0503020204020204" pitchFamily="34" charset="-122"/>
                <a:ea typeface="微软雅黑" panose="020B0503020204020204" pitchFamily="34" charset="-122"/>
              </a:rPr>
              <a:t>改变目录位置至当前目录下的</a:t>
            </a:r>
            <a:r>
              <a:rPr lang="en-US" altLang="zh-CN" sz="1400" dirty="0" err="1">
                <a:solidFill>
                  <a:srgbClr val="4C6062"/>
                </a:solidFill>
                <a:latin typeface="微软雅黑" panose="020B0503020204020204" pitchFamily="34" charset="-122"/>
                <a:ea typeface="微软雅黑" panose="020B0503020204020204" pitchFamily="34" charset="-122"/>
              </a:rPr>
              <a:t>etc</a:t>
            </a:r>
            <a:r>
              <a:rPr lang="zh-CN" altLang="en-US" sz="1400" dirty="0">
                <a:solidFill>
                  <a:srgbClr val="4C6062"/>
                </a:solidFill>
                <a:latin typeface="微软雅黑" panose="020B0503020204020204" pitchFamily="34" charset="-122"/>
                <a:ea typeface="微软雅黑" panose="020B0503020204020204" pitchFamily="34" charset="-122"/>
              </a:rPr>
              <a:t>子目录下</a:t>
            </a:r>
            <a:endParaRPr lang="zh-CN" altLang="en-US" sz="14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a:t>
            </a:r>
            <a:r>
              <a:rPr lang="en-US" altLang="zh-CN" sz="1400" dirty="0" err="1">
                <a:solidFill>
                  <a:srgbClr val="4C6062"/>
                </a:solidFill>
                <a:latin typeface="微软雅黑" panose="020B0503020204020204" pitchFamily="34" charset="-122"/>
                <a:ea typeface="微软雅黑" panose="020B0503020204020204" pitchFamily="34" charset="-122"/>
              </a:rPr>
              <a:t>etc</a:t>
            </a:r>
            <a:r>
              <a:rPr lang="en-US" altLang="zh-CN" sz="1400" dirty="0">
                <a:solidFill>
                  <a:srgbClr val="4C6062"/>
                </a:solidFill>
                <a:latin typeface="微软雅黑" panose="020B0503020204020204" pitchFamily="34" charset="-122"/>
                <a:ea typeface="微软雅黑" panose="020B0503020204020204" pitchFamily="34" charset="-122"/>
              </a:rPr>
              <a:t>]# cd ./yum  	//</a:t>
            </a:r>
            <a:r>
              <a:rPr lang="zh-CN" altLang="en-US" sz="1400" dirty="0">
                <a:solidFill>
                  <a:srgbClr val="4C6062"/>
                </a:solidFill>
                <a:latin typeface="微软雅黑" panose="020B0503020204020204" pitchFamily="34" charset="-122"/>
                <a:ea typeface="微软雅黑" panose="020B0503020204020204" pitchFamily="34" charset="-122"/>
              </a:rPr>
              <a:t>改变目录位置至当前目录（</a:t>
            </a:r>
            <a:r>
              <a:rPr lang="en-US" altLang="zh-CN" sz="1400" dirty="0">
                <a:solidFill>
                  <a:srgbClr val="4C6062"/>
                </a:solidFill>
                <a:latin typeface="微软雅黑" panose="020B0503020204020204" pitchFamily="34" charset="-122"/>
                <a:ea typeface="微软雅黑" panose="020B0503020204020204" pitchFamily="34" charset="-122"/>
              </a:rPr>
              <a:t>.</a:t>
            </a:r>
            <a:r>
              <a:rPr lang="zh-CN" altLang="en-US" sz="1400" dirty="0">
                <a:solidFill>
                  <a:srgbClr val="4C6062"/>
                </a:solidFill>
                <a:latin typeface="微软雅黑" panose="020B0503020204020204" pitchFamily="34" charset="-122"/>
                <a:ea typeface="微软雅黑" panose="020B0503020204020204" pitchFamily="34" charset="-122"/>
              </a:rPr>
              <a:t>）下的</a:t>
            </a:r>
            <a:r>
              <a:rPr lang="en-US" altLang="zh-CN" sz="1400" dirty="0">
                <a:solidFill>
                  <a:srgbClr val="4C6062"/>
                </a:solidFill>
                <a:latin typeface="微软雅黑" panose="020B0503020204020204" pitchFamily="34" charset="-122"/>
                <a:ea typeface="微软雅黑" panose="020B0503020204020204" pitchFamily="34" charset="-122"/>
              </a:rPr>
              <a:t>yum</a:t>
            </a:r>
            <a:r>
              <a:rPr lang="zh-CN" altLang="en-US" sz="1400" dirty="0">
                <a:solidFill>
                  <a:srgbClr val="4C6062"/>
                </a:solidFill>
                <a:latin typeface="微软雅黑" panose="020B0503020204020204" pitchFamily="34" charset="-122"/>
                <a:ea typeface="微软雅黑" panose="020B0503020204020204" pitchFamily="34" charset="-122"/>
              </a:rPr>
              <a:t>子目录下</a:t>
            </a:r>
            <a:endParaRPr lang="zh-CN" altLang="en-US" sz="14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yum]# cd ~ 	//</a:t>
            </a:r>
            <a:r>
              <a:rPr lang="zh-CN" altLang="en-US" sz="1400" dirty="0">
                <a:solidFill>
                  <a:srgbClr val="4C6062"/>
                </a:solidFill>
                <a:latin typeface="微软雅黑" panose="020B0503020204020204" pitchFamily="34" charset="-122"/>
                <a:ea typeface="微软雅黑" panose="020B0503020204020204" pitchFamily="34" charset="-122"/>
              </a:rPr>
              <a:t>改变目录位置至用户登录时的工作目录（用户的家目录）</a:t>
            </a:r>
            <a:endParaRPr lang="zh-CN" altLang="en-US" sz="14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 cd ../</a:t>
            </a:r>
            <a:r>
              <a:rPr lang="en-US" altLang="zh-CN" sz="1400" dirty="0" err="1">
                <a:solidFill>
                  <a:srgbClr val="4C6062"/>
                </a:solidFill>
                <a:latin typeface="微软雅黑" panose="020B0503020204020204" pitchFamily="34" charset="-122"/>
                <a:ea typeface="微软雅黑" panose="020B0503020204020204" pitchFamily="34" charset="-122"/>
              </a:rPr>
              <a:t>etc</a:t>
            </a:r>
            <a:r>
              <a:rPr lang="en-US" altLang="zh-CN" sz="1400" dirty="0">
                <a:solidFill>
                  <a:srgbClr val="4C6062"/>
                </a:solidFill>
                <a:latin typeface="微软雅黑" panose="020B0503020204020204" pitchFamily="34" charset="-122"/>
                <a:ea typeface="微软雅黑" panose="020B0503020204020204" pitchFamily="34" charset="-122"/>
              </a:rPr>
              <a:t> 	//</a:t>
            </a:r>
            <a:r>
              <a:rPr lang="zh-CN" altLang="en-US" sz="1400" dirty="0">
                <a:solidFill>
                  <a:srgbClr val="4C6062"/>
                </a:solidFill>
                <a:latin typeface="微软雅黑" panose="020B0503020204020204" pitchFamily="34" charset="-122"/>
                <a:ea typeface="微软雅黑" panose="020B0503020204020204" pitchFamily="34" charset="-122"/>
              </a:rPr>
              <a:t>改变目录位置至当前目录的父目录下的</a:t>
            </a:r>
            <a:r>
              <a:rPr lang="en-US" altLang="zh-CN" sz="1400" dirty="0" err="1">
                <a:solidFill>
                  <a:srgbClr val="4C6062"/>
                </a:solidFill>
                <a:latin typeface="微软雅黑" panose="020B0503020204020204" pitchFamily="34" charset="-122"/>
                <a:ea typeface="微软雅黑" panose="020B0503020204020204" pitchFamily="34" charset="-122"/>
              </a:rPr>
              <a:t>etc</a:t>
            </a:r>
            <a:r>
              <a:rPr lang="en-US" altLang="zh-CN" sz="1400" dirty="0">
                <a:solidFill>
                  <a:srgbClr val="4C6062"/>
                </a:solidFill>
                <a:latin typeface="微软雅黑" panose="020B0503020204020204" pitchFamily="34" charset="-122"/>
                <a:ea typeface="微软雅黑" panose="020B0503020204020204" pitchFamily="34" charset="-122"/>
              </a:rPr>
              <a:t> </a:t>
            </a:r>
            <a:r>
              <a:rPr lang="zh-CN" altLang="en-US" sz="1400" dirty="0">
                <a:solidFill>
                  <a:srgbClr val="4C6062"/>
                </a:solidFill>
                <a:latin typeface="微软雅黑" panose="020B0503020204020204" pitchFamily="34" charset="-122"/>
                <a:ea typeface="微软雅黑" panose="020B0503020204020204" pitchFamily="34" charset="-122"/>
              </a:rPr>
              <a:t>子目录下</a:t>
            </a:r>
            <a:endParaRPr lang="zh-CN" altLang="en-US" sz="14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a:t>
            </a:r>
            <a:r>
              <a:rPr lang="en-US" altLang="zh-CN" sz="1400" dirty="0" err="1">
                <a:solidFill>
                  <a:srgbClr val="4C6062"/>
                </a:solidFill>
                <a:latin typeface="微软雅黑" panose="020B0503020204020204" pitchFamily="34" charset="-122"/>
                <a:ea typeface="微软雅黑" panose="020B0503020204020204" pitchFamily="34" charset="-122"/>
              </a:rPr>
              <a:t>etc</a:t>
            </a:r>
            <a:r>
              <a:rPr lang="en-US" altLang="zh-CN" sz="1400" dirty="0">
                <a:solidFill>
                  <a:srgbClr val="4C6062"/>
                </a:solidFill>
                <a:latin typeface="微软雅黑" panose="020B0503020204020204" pitchFamily="34" charset="-122"/>
                <a:ea typeface="微软雅黑" panose="020B0503020204020204" pitchFamily="34" charset="-122"/>
              </a:rPr>
              <a:t>]# cd /</a:t>
            </a:r>
            <a:r>
              <a:rPr lang="en-US" altLang="zh-CN" sz="1400" dirty="0" err="1">
                <a:solidFill>
                  <a:srgbClr val="4C6062"/>
                </a:solidFill>
                <a:latin typeface="微软雅黑" panose="020B0503020204020204" pitchFamily="34" charset="-122"/>
                <a:ea typeface="微软雅黑" panose="020B0503020204020204" pitchFamily="34" charset="-122"/>
              </a:rPr>
              <a:t>etc</a:t>
            </a:r>
            <a:r>
              <a:rPr lang="en-US" altLang="zh-CN" sz="1400" dirty="0">
                <a:solidFill>
                  <a:srgbClr val="4C6062"/>
                </a:solidFill>
                <a:latin typeface="微软雅黑" panose="020B0503020204020204" pitchFamily="34" charset="-122"/>
                <a:ea typeface="微软雅黑" panose="020B0503020204020204" pitchFamily="34" charset="-122"/>
              </a:rPr>
              <a:t>/xml	//</a:t>
            </a:r>
            <a:r>
              <a:rPr lang="zh-CN" altLang="en-US" sz="1400" dirty="0">
                <a:solidFill>
                  <a:srgbClr val="4C6062"/>
                </a:solidFill>
                <a:latin typeface="微软雅黑" panose="020B0503020204020204" pitchFamily="34" charset="-122"/>
                <a:ea typeface="微软雅黑" panose="020B0503020204020204" pitchFamily="34" charset="-122"/>
              </a:rPr>
              <a:t>利用绝对路径表示改变目录到 </a:t>
            </a:r>
            <a:r>
              <a:rPr lang="en-US" altLang="zh-CN" sz="1400" dirty="0">
                <a:solidFill>
                  <a:srgbClr val="4C6062"/>
                </a:solidFill>
                <a:latin typeface="微软雅黑" panose="020B0503020204020204" pitchFamily="34" charset="-122"/>
                <a:ea typeface="微软雅黑" panose="020B0503020204020204" pitchFamily="34" charset="-122"/>
              </a:rPr>
              <a:t>/</a:t>
            </a:r>
            <a:r>
              <a:rPr lang="en-US" altLang="zh-CN" sz="1400" dirty="0" err="1">
                <a:solidFill>
                  <a:srgbClr val="4C6062"/>
                </a:solidFill>
                <a:latin typeface="微软雅黑" panose="020B0503020204020204" pitchFamily="34" charset="-122"/>
                <a:ea typeface="微软雅黑" panose="020B0503020204020204" pitchFamily="34" charset="-122"/>
              </a:rPr>
              <a:t>etc</a:t>
            </a:r>
            <a:r>
              <a:rPr lang="en-US" altLang="zh-CN" sz="1400" dirty="0">
                <a:solidFill>
                  <a:srgbClr val="4C6062"/>
                </a:solidFill>
                <a:latin typeface="微软雅黑" panose="020B0503020204020204" pitchFamily="34" charset="-122"/>
                <a:ea typeface="微软雅黑" panose="020B0503020204020204" pitchFamily="34" charset="-122"/>
              </a:rPr>
              <a:t>/xml</a:t>
            </a:r>
            <a:r>
              <a:rPr lang="zh-CN" altLang="en-US" sz="1400" dirty="0">
                <a:solidFill>
                  <a:srgbClr val="4C6062"/>
                </a:solidFill>
                <a:latin typeface="微软雅黑" panose="020B0503020204020204" pitchFamily="34" charset="-122"/>
                <a:ea typeface="微软雅黑" panose="020B0503020204020204" pitchFamily="34" charset="-122"/>
              </a:rPr>
              <a:t>目录下</a:t>
            </a:r>
            <a:endParaRPr lang="zh-CN" altLang="en-US" sz="14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400" dirty="0">
                <a:solidFill>
                  <a:srgbClr val="4C6062"/>
                </a:solidFill>
                <a:latin typeface="微软雅黑" panose="020B0503020204020204" pitchFamily="34" charset="-122"/>
                <a:ea typeface="微软雅黑" panose="020B0503020204020204" pitchFamily="34" charset="-122"/>
              </a:rPr>
              <a:t>[root@Server01 xml]# cd      	//</a:t>
            </a:r>
            <a:r>
              <a:rPr lang="zh-CN" altLang="en-US" sz="1400" dirty="0">
                <a:solidFill>
                  <a:srgbClr val="4C6062"/>
                </a:solidFill>
                <a:latin typeface="微软雅黑" panose="020B0503020204020204" pitchFamily="34" charset="-122"/>
                <a:ea typeface="微软雅黑" panose="020B0503020204020204" pitchFamily="34" charset="-122"/>
              </a:rPr>
              <a:t>改变目录位置至用户登录时的工作目录</a:t>
            </a:r>
            <a:endParaRPr lang="zh-CN" altLang="en-US" sz="14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7" name="矩形 6"/>
          <p:cNvSpPr/>
          <p:nvPr/>
        </p:nvSpPr>
        <p:spPr>
          <a:xfrm>
            <a:off x="1125305" y="4572794"/>
            <a:ext cx="9888772" cy="1981200"/>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25305" y="3048794"/>
            <a:ext cx="9888772" cy="666071"/>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descr="7b0a2020202022776f7264617274223a2022220a7d0a"/>
          <p:cNvSpPr/>
          <p:nvPr/>
        </p:nvSpPr>
        <p:spPr>
          <a:xfrm>
            <a:off x="3279775" y="2058035"/>
            <a:ext cx="1607820" cy="521970"/>
          </a:xfrm>
          <a:prstGeom prst="rect">
            <a:avLst/>
          </a:prstGeom>
          <a:noFill/>
          <a:ln>
            <a:noFill/>
          </a:ln>
        </p:spPr>
        <p:txBody>
          <a:bodyPr wrap="none" rtlCol="0" anchor="t">
            <a:spAutoFit/>
          </a:bodyPr>
          <a:p>
            <a:pPr algn="ctr"/>
            <a:r>
              <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rPr>
              <a:t>常用命令</a:t>
            </a:r>
            <a:endPar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endParaRPr>
          </a:p>
        </p:txBody>
      </p:sp>
      <p:sp>
        <p:nvSpPr>
          <p:cNvPr id="8" name="矩形 7" descr="7b0a2020202022776f7264617274223a2022220a7d0a"/>
          <p:cNvSpPr/>
          <p:nvPr>
            <p:custDataLst>
              <p:tags r:id="rId1"/>
            </p:custDataLst>
          </p:nvPr>
        </p:nvSpPr>
        <p:spPr>
          <a:xfrm>
            <a:off x="3051175" y="3714750"/>
            <a:ext cx="1607820" cy="521970"/>
          </a:xfrm>
          <a:prstGeom prst="rect">
            <a:avLst/>
          </a:prstGeom>
          <a:noFill/>
          <a:ln>
            <a:noFill/>
          </a:ln>
        </p:spPr>
        <p:txBody>
          <a:bodyPr wrap="none" rtlCol="0" anchor="t">
            <a:spAutoFit/>
          </a:bodyPr>
          <a:p>
            <a:pPr algn="ctr"/>
            <a:r>
              <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rPr>
              <a:t>常用命令</a:t>
            </a:r>
            <a:endPar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 calcmode="lin" valueType="num">
                                      <p:cBhvr additive="base">
                                        <p:cTn id="3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 calcmode="lin" valueType="num">
                                      <p:cBhvr additive="base">
                                        <p:cTn id="3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 calcmode="lin" valueType="num">
                                      <p:cBhvr additive="base">
                                        <p:cTn id="4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 calcmode="lin" valueType="num">
                                      <p:cBhvr additive="base">
                                        <p:cTn id="4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anim calcmode="lin" valueType="num">
                                      <p:cBhvr additive="base">
                                        <p:cTn id="49"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anim calcmode="lin" valueType="num">
                                      <p:cBhvr additive="base">
                                        <p:cTn id="5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三、</a:t>
            </a:r>
            <a:r>
              <a:rPr lang="zh-CN" altLang="en-US" dirty="0">
                <a:latin typeface="Microsoft YaHei UI" panose="020B0503020204020204" pitchFamily="18" charset="-122"/>
                <a:cs typeface="Microsoft YaHei UI" panose="020B0503020204020204" pitchFamily="18" charset="-122"/>
                <a:sym typeface="+mn-ea"/>
              </a:rPr>
              <a:t>项目实施</a:t>
            </a:r>
            <a:endParaRPr lang="zh-CN" altLang="en-US" dirty="0"/>
          </a:p>
        </p:txBody>
      </p:sp>
      <p:sp>
        <p:nvSpPr>
          <p:cNvPr id="6" name="内容占位符 5"/>
          <p:cNvSpPr>
            <a:spLocks noGrp="1"/>
          </p:cNvSpPr>
          <p:nvPr>
            <p:ph idx="13"/>
          </p:nvPr>
        </p:nvSpPr>
        <p:spPr/>
        <p:txBody>
          <a:bodyPr>
            <a:normAutofit lnSpcReduction="10000"/>
          </a:bodyPr>
          <a:lstStyle/>
          <a:p>
            <a:r>
              <a:rPr lang="zh-CN" altLang="en-US" dirty="0"/>
              <a:t>任务</a:t>
            </a:r>
            <a:r>
              <a:rPr lang="en-US" altLang="zh-CN" dirty="0"/>
              <a:t>2-1  </a:t>
            </a:r>
            <a:r>
              <a:rPr lang="zh-CN" altLang="en-US" dirty="0"/>
              <a:t>熟练使用文件目录类命令</a:t>
            </a:r>
            <a:endParaRPr lang="zh-CN" altLang="en-US" b="0" dirty="0"/>
          </a:p>
        </p:txBody>
      </p:sp>
      <p:sp>
        <p:nvSpPr>
          <p:cNvPr id="2" name="文本框 1"/>
          <p:cNvSpPr txBox="1"/>
          <p:nvPr/>
        </p:nvSpPr>
        <p:spPr>
          <a:xfrm>
            <a:off x="984793" y="1829594"/>
            <a:ext cx="10372182" cy="4546886"/>
          </a:xfrm>
          <a:prstGeom prst="rect">
            <a:avLst/>
          </a:prstGeom>
          <a:noFill/>
        </p:spPr>
        <p:txBody>
          <a:bodyPr wrap="square" rtlCol="0" anchor="t">
            <a:spAutoFit/>
          </a:bodyPr>
          <a:lstStyle/>
          <a:p>
            <a:pPr>
              <a:lnSpc>
                <a:spcPct val="150000"/>
              </a:lnSpc>
              <a:spcBef>
                <a:spcPts val="360"/>
              </a:spcBef>
              <a:spcAft>
                <a:spcPts val="240"/>
              </a:spcAft>
            </a:pP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3</a:t>
            </a:r>
            <a:r>
              <a:rPr lang="zh-CN" altLang="en-US" sz="2000" dirty="0">
                <a:solidFill>
                  <a:srgbClr val="4C6062"/>
                </a:solidFill>
                <a:latin typeface="微软雅黑" panose="020B0503020204020204" pitchFamily="34" charset="-122"/>
                <a:ea typeface="微软雅黑" panose="020B0503020204020204" pitchFamily="34" charset="-122"/>
              </a:rPr>
              <a:t>）</a:t>
            </a:r>
            <a:r>
              <a:rPr lang="en-US" altLang="zh-CN" sz="2000" dirty="0">
                <a:solidFill>
                  <a:srgbClr val="4C6062"/>
                </a:solidFill>
                <a:latin typeface="微软雅黑" panose="020B0503020204020204" pitchFamily="34" charset="-122"/>
                <a:ea typeface="微软雅黑" panose="020B0503020204020204" pitchFamily="34" charset="-122"/>
              </a:rPr>
              <a:t>ls</a:t>
            </a:r>
            <a:r>
              <a:rPr lang="zh-CN" altLang="en-US" sz="2000" dirty="0">
                <a:solidFill>
                  <a:srgbClr val="4C6062"/>
                </a:solidFill>
                <a:latin typeface="微软雅黑" panose="020B0503020204020204" pitchFamily="34" charset="-122"/>
                <a:ea typeface="微软雅黑" panose="020B0503020204020204" pitchFamily="34" charset="-122"/>
              </a:rPr>
              <a:t>命令</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lnSpc>
                <a:spcPct val="150000"/>
              </a:lnSpc>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ls</a:t>
            </a:r>
            <a:r>
              <a:rPr lang="zh-CN" altLang="en-US" sz="2000" dirty="0">
                <a:solidFill>
                  <a:srgbClr val="4C6062"/>
                </a:solidFill>
                <a:latin typeface="微软雅黑" panose="020B0503020204020204" pitchFamily="34" charset="-122"/>
                <a:ea typeface="微软雅黑" panose="020B0503020204020204" pitchFamily="34" charset="-122"/>
              </a:rPr>
              <a:t>命令用来列出文件或目录信息。该命令的语法为</a:t>
            </a:r>
            <a:endParaRPr lang="zh-CN" altLang="en-US" sz="20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2000" dirty="0">
                <a:solidFill>
                  <a:srgbClr val="4C6062"/>
                </a:solidFill>
                <a:latin typeface="微软雅黑" panose="020B0503020204020204" pitchFamily="34" charset="-122"/>
                <a:ea typeface="微软雅黑" panose="020B0503020204020204" pitchFamily="34" charset="-122"/>
              </a:rPr>
              <a:t>  ls  [</a:t>
            </a:r>
            <a:r>
              <a:rPr lang="zh-CN" altLang="en-US" sz="2000" dirty="0">
                <a:solidFill>
                  <a:srgbClr val="4C6062"/>
                </a:solidFill>
                <a:latin typeface="微软雅黑" panose="020B0503020204020204" pitchFamily="34" charset="-122"/>
                <a:ea typeface="微软雅黑" panose="020B0503020204020204" pitchFamily="34" charset="-122"/>
              </a:rPr>
              <a:t>参数</a:t>
            </a:r>
            <a:r>
              <a:rPr lang="en-US" altLang="zh-CN" sz="2000" dirty="0">
                <a:solidFill>
                  <a:srgbClr val="4C6062"/>
                </a:solidFill>
                <a:latin typeface="微软雅黑" panose="020B0503020204020204" pitchFamily="34" charset="-122"/>
                <a:ea typeface="微软雅黑" panose="020B0503020204020204" pitchFamily="34" charset="-122"/>
              </a:rPr>
              <a:t>]  [</a:t>
            </a:r>
            <a:r>
              <a:rPr lang="zh-CN" altLang="en-US" sz="2000" dirty="0">
                <a:solidFill>
                  <a:srgbClr val="4C6062"/>
                </a:solidFill>
                <a:latin typeface="微软雅黑" panose="020B0503020204020204" pitchFamily="34" charset="-122"/>
                <a:ea typeface="微软雅黑" panose="020B0503020204020204" pitchFamily="34" charset="-122"/>
              </a:rPr>
              <a:t>目录或文件</a:t>
            </a:r>
            <a:r>
              <a:rPr lang="en-US" altLang="zh-CN" sz="1600" dirty="0">
                <a:solidFill>
                  <a:srgbClr val="4C6062"/>
                </a:solidFill>
                <a:latin typeface="微软雅黑" panose="020B0503020204020204" pitchFamily="34" charset="-122"/>
                <a:ea typeface="微软雅黑" panose="020B0503020204020204" pitchFamily="34" charset="-122"/>
              </a:rPr>
              <a:t>] </a:t>
            </a:r>
            <a:endParaRPr lang="en-US" altLang="zh-CN" sz="16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600" dirty="0">
                <a:solidFill>
                  <a:srgbClr val="4C6062"/>
                </a:solidFill>
                <a:latin typeface="微软雅黑" panose="020B0503020204020204" pitchFamily="34" charset="-122"/>
                <a:ea typeface="微软雅黑" panose="020B0503020204020204" pitchFamily="34" charset="-122"/>
              </a:rPr>
              <a:t>[root@Server01 ~]#ls 	//</a:t>
            </a:r>
            <a:r>
              <a:rPr lang="zh-CN" altLang="en-US" sz="1600" dirty="0">
                <a:solidFill>
                  <a:srgbClr val="4C6062"/>
                </a:solidFill>
                <a:latin typeface="微软雅黑" panose="020B0503020204020204" pitchFamily="34" charset="-122"/>
                <a:ea typeface="微软雅黑" panose="020B0503020204020204" pitchFamily="34" charset="-122"/>
              </a:rPr>
              <a:t>列出当前目录下的文件及目录</a:t>
            </a:r>
            <a:endParaRPr lang="zh-CN" altLang="en-US" sz="16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600" dirty="0">
                <a:solidFill>
                  <a:srgbClr val="4C6062"/>
                </a:solidFill>
                <a:latin typeface="微软雅黑" panose="020B0503020204020204" pitchFamily="34" charset="-122"/>
                <a:ea typeface="微软雅黑" panose="020B0503020204020204" pitchFamily="34" charset="-122"/>
              </a:rPr>
              <a:t>[root@Server01 ~]#ls -a  	//</a:t>
            </a:r>
            <a:r>
              <a:rPr lang="zh-CN" altLang="en-US" sz="1600" dirty="0">
                <a:solidFill>
                  <a:srgbClr val="4C6062"/>
                </a:solidFill>
                <a:latin typeface="微软雅黑" panose="020B0503020204020204" pitchFamily="34" charset="-122"/>
                <a:ea typeface="微软雅黑" panose="020B0503020204020204" pitchFamily="34" charset="-122"/>
              </a:rPr>
              <a:t>列出包括以“</a:t>
            </a:r>
            <a:r>
              <a:rPr lang="en-US" altLang="zh-CN" sz="1600" dirty="0">
                <a:solidFill>
                  <a:srgbClr val="4C6062"/>
                </a:solidFill>
                <a:latin typeface="微软雅黑" panose="020B0503020204020204" pitchFamily="34" charset="-122"/>
                <a:ea typeface="微软雅黑" panose="020B0503020204020204" pitchFamily="34" charset="-122"/>
              </a:rPr>
              <a:t>.”</a:t>
            </a:r>
            <a:r>
              <a:rPr lang="zh-CN" altLang="en-US" sz="1600" dirty="0">
                <a:solidFill>
                  <a:srgbClr val="4C6062"/>
                </a:solidFill>
                <a:latin typeface="微软雅黑" panose="020B0503020204020204" pitchFamily="34" charset="-122"/>
                <a:ea typeface="微软雅黑" panose="020B0503020204020204" pitchFamily="34" charset="-122"/>
              </a:rPr>
              <a:t>开始的隐藏文件在内的所有文件</a:t>
            </a:r>
            <a:endParaRPr lang="zh-CN" altLang="en-US" sz="16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600" dirty="0">
                <a:solidFill>
                  <a:srgbClr val="4C6062"/>
                </a:solidFill>
                <a:latin typeface="微软雅黑" panose="020B0503020204020204" pitchFamily="34" charset="-122"/>
                <a:ea typeface="微软雅黑" panose="020B0503020204020204" pitchFamily="34" charset="-122"/>
              </a:rPr>
              <a:t>[root@Server01 ~]#ls -t  	//</a:t>
            </a:r>
            <a:r>
              <a:rPr lang="zh-CN" altLang="en-US" sz="1600" dirty="0">
                <a:solidFill>
                  <a:srgbClr val="4C6062"/>
                </a:solidFill>
                <a:latin typeface="微软雅黑" panose="020B0503020204020204" pitchFamily="34" charset="-122"/>
                <a:ea typeface="微软雅黑" panose="020B0503020204020204" pitchFamily="34" charset="-122"/>
              </a:rPr>
              <a:t>依照文件最后修改时间的顺序列出文件</a:t>
            </a:r>
            <a:endParaRPr lang="zh-CN" altLang="en-US" sz="16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600" dirty="0">
                <a:solidFill>
                  <a:srgbClr val="4C6062"/>
                </a:solidFill>
                <a:latin typeface="微软雅黑" panose="020B0503020204020204" pitchFamily="34" charset="-122"/>
                <a:ea typeface="微软雅黑" panose="020B0503020204020204" pitchFamily="34" charset="-122"/>
              </a:rPr>
              <a:t>[root@Server01 ~]#ls -F  	//</a:t>
            </a:r>
            <a:r>
              <a:rPr lang="zh-CN" altLang="en-US" sz="1600" dirty="0">
                <a:solidFill>
                  <a:srgbClr val="4C6062"/>
                </a:solidFill>
                <a:latin typeface="微软雅黑" panose="020B0503020204020204" pitchFamily="34" charset="-122"/>
                <a:ea typeface="微软雅黑" panose="020B0503020204020204" pitchFamily="34" charset="-122"/>
              </a:rPr>
              <a:t>列出当前目录下的文件名及其类型</a:t>
            </a:r>
            <a:endParaRPr lang="zh-CN" altLang="en-US" sz="16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600" dirty="0">
                <a:solidFill>
                  <a:srgbClr val="4C6062"/>
                </a:solidFill>
                <a:latin typeface="微软雅黑" panose="020B0503020204020204" pitchFamily="34" charset="-122"/>
                <a:ea typeface="微软雅黑" panose="020B0503020204020204" pitchFamily="34" charset="-122"/>
              </a:rPr>
              <a:t>//</a:t>
            </a:r>
            <a:r>
              <a:rPr lang="zh-CN" altLang="en-US" sz="1600" dirty="0">
                <a:solidFill>
                  <a:srgbClr val="4C6062"/>
                </a:solidFill>
                <a:latin typeface="微软雅黑" panose="020B0503020204020204" pitchFamily="34" charset="-122"/>
                <a:ea typeface="微软雅黑" panose="020B0503020204020204" pitchFamily="34" charset="-122"/>
              </a:rPr>
              <a:t>以</a:t>
            </a:r>
            <a:r>
              <a:rPr lang="en-US" altLang="zh-CN" sz="1600" dirty="0">
                <a:solidFill>
                  <a:srgbClr val="4C6062"/>
                </a:solidFill>
                <a:latin typeface="微软雅黑" panose="020B0503020204020204" pitchFamily="34" charset="-122"/>
                <a:ea typeface="微软雅黑" panose="020B0503020204020204" pitchFamily="34" charset="-122"/>
              </a:rPr>
              <a:t>/ </a:t>
            </a:r>
            <a:r>
              <a:rPr lang="zh-CN" altLang="en-US" sz="1600" dirty="0">
                <a:solidFill>
                  <a:srgbClr val="4C6062"/>
                </a:solidFill>
                <a:latin typeface="微软雅黑" panose="020B0503020204020204" pitchFamily="34" charset="-122"/>
                <a:ea typeface="微软雅黑" panose="020B0503020204020204" pitchFamily="34" charset="-122"/>
              </a:rPr>
              <a:t>结尾表示为目录名，以* 结尾表示为可执行文件，以</a:t>
            </a:r>
            <a:r>
              <a:rPr lang="en-US" altLang="zh-CN" sz="1600" dirty="0">
                <a:solidFill>
                  <a:srgbClr val="4C6062"/>
                </a:solidFill>
                <a:latin typeface="微软雅黑" panose="020B0503020204020204" pitchFamily="34" charset="-122"/>
                <a:ea typeface="微软雅黑" panose="020B0503020204020204" pitchFamily="34" charset="-122"/>
              </a:rPr>
              <a:t>@ </a:t>
            </a:r>
            <a:r>
              <a:rPr lang="zh-CN" altLang="en-US" sz="1600" dirty="0">
                <a:solidFill>
                  <a:srgbClr val="4C6062"/>
                </a:solidFill>
                <a:latin typeface="微软雅黑" panose="020B0503020204020204" pitchFamily="34" charset="-122"/>
                <a:ea typeface="微软雅黑" panose="020B0503020204020204" pitchFamily="34" charset="-122"/>
              </a:rPr>
              <a:t>结尾表示为符号连接</a:t>
            </a:r>
            <a:endParaRPr lang="zh-CN" altLang="en-US" sz="16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600" dirty="0">
                <a:solidFill>
                  <a:srgbClr val="4C6062"/>
                </a:solidFill>
                <a:latin typeface="微软雅黑" panose="020B0503020204020204" pitchFamily="34" charset="-122"/>
                <a:ea typeface="微软雅黑" panose="020B0503020204020204" pitchFamily="34" charset="-122"/>
              </a:rPr>
              <a:t>[root@Server01 ~]#ls -l	//</a:t>
            </a:r>
            <a:r>
              <a:rPr lang="zh-CN" altLang="en-US" sz="1600" dirty="0">
                <a:solidFill>
                  <a:srgbClr val="4C6062"/>
                </a:solidFill>
                <a:latin typeface="微软雅黑" panose="020B0503020204020204" pitchFamily="34" charset="-122"/>
                <a:ea typeface="微软雅黑" panose="020B0503020204020204" pitchFamily="34" charset="-122"/>
              </a:rPr>
              <a:t>列出当前目录下所有文件的权限、所有者、文件大小、修改时间及名称</a:t>
            </a:r>
            <a:endParaRPr lang="zh-CN" altLang="en-US" sz="16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600" dirty="0">
                <a:solidFill>
                  <a:srgbClr val="4C6062"/>
                </a:solidFill>
                <a:latin typeface="微软雅黑" panose="020B0503020204020204" pitchFamily="34" charset="-122"/>
                <a:ea typeface="微软雅黑" panose="020B0503020204020204" pitchFamily="34" charset="-122"/>
              </a:rPr>
              <a:t>[root@Server01 ~]#ls -lg	//</a:t>
            </a:r>
            <a:r>
              <a:rPr lang="zh-CN" altLang="en-US" sz="1600" dirty="0">
                <a:solidFill>
                  <a:srgbClr val="4C6062"/>
                </a:solidFill>
                <a:latin typeface="微软雅黑" panose="020B0503020204020204" pitchFamily="34" charset="-122"/>
                <a:ea typeface="微软雅黑" panose="020B0503020204020204" pitchFamily="34" charset="-122"/>
              </a:rPr>
              <a:t>同上，并显示出文件的所有者工作组名</a:t>
            </a:r>
            <a:endParaRPr lang="zh-CN" altLang="en-US" sz="1600" dirty="0">
              <a:solidFill>
                <a:srgbClr val="4C6062"/>
              </a:solidFill>
              <a:latin typeface="微软雅黑" panose="020B0503020204020204" pitchFamily="34" charset="-122"/>
              <a:ea typeface="微软雅黑" panose="020B0503020204020204" pitchFamily="34" charset="-122"/>
            </a:endParaRPr>
          </a:p>
          <a:p>
            <a:pPr indent="457200">
              <a:spcBef>
                <a:spcPts val="360"/>
              </a:spcBef>
              <a:spcAft>
                <a:spcPts val="240"/>
              </a:spcAft>
            </a:pPr>
            <a:r>
              <a:rPr lang="en-US" altLang="zh-CN" sz="1600" dirty="0">
                <a:solidFill>
                  <a:srgbClr val="4C6062"/>
                </a:solidFill>
                <a:latin typeface="微软雅黑" panose="020B0503020204020204" pitchFamily="34" charset="-122"/>
                <a:ea typeface="微软雅黑" panose="020B0503020204020204" pitchFamily="34" charset="-122"/>
              </a:rPr>
              <a:t>[root@Server01 ~]#ls -R 	//</a:t>
            </a:r>
            <a:r>
              <a:rPr lang="zh-CN" altLang="en-US" sz="1600" dirty="0">
                <a:solidFill>
                  <a:srgbClr val="4C6062"/>
                </a:solidFill>
                <a:latin typeface="微软雅黑" panose="020B0503020204020204" pitchFamily="34" charset="-122"/>
                <a:ea typeface="微软雅黑" panose="020B0503020204020204" pitchFamily="34" charset="-122"/>
              </a:rPr>
              <a:t>显示出目录下以及其所有子目录的文件名</a:t>
            </a:r>
            <a:endParaRPr lang="zh-CN" altLang="en-US" sz="1600" dirty="0">
              <a:solidFill>
                <a:srgbClr val="4C6062"/>
              </a:solidFill>
              <a:latin typeface="微软雅黑" panose="020B0503020204020204" pitchFamily="34" charset="-122"/>
              <a:ea typeface="微软雅黑" panose="020B0503020204020204" pitchFamily="34" charset="-122"/>
            </a:endParaRPr>
          </a:p>
          <a:p>
            <a:pPr>
              <a:lnSpc>
                <a:spcPct val="150000"/>
              </a:lnSpc>
              <a:spcBef>
                <a:spcPts val="360"/>
              </a:spcBef>
              <a:spcAft>
                <a:spcPts val="240"/>
              </a:spcAft>
            </a:pPr>
            <a:endParaRPr lang="en-US" altLang="zh-CN" sz="2000" dirty="0">
              <a:solidFill>
                <a:srgbClr val="4C6062"/>
              </a:solidFill>
              <a:latin typeface="微软雅黑" panose="020B0503020204020204" pitchFamily="34" charset="-122"/>
              <a:ea typeface="微软雅黑" panose="020B0503020204020204" pitchFamily="34" charset="-122"/>
            </a:endParaRPr>
          </a:p>
        </p:txBody>
      </p:sp>
      <p:sp>
        <p:nvSpPr>
          <p:cNvPr id="36" name="Freeform 3"/>
          <p:cNvSpPr/>
          <p:nvPr/>
        </p:nvSpPr>
        <p:spPr>
          <a:xfrm rot="10800000">
            <a:off x="1146336" y="1524795"/>
            <a:ext cx="9888772" cy="45721"/>
          </a:xfrm>
          <a:custGeom>
            <a:avLst/>
            <a:gdLst>
              <a:gd name="connsiteX0" fmla="*/ 6350 w 8458200"/>
              <a:gd name="connsiteY0" fmla="*/ 6350 h 21844"/>
              <a:gd name="connsiteX1" fmla="*/ 8451849 w 8458200"/>
              <a:gd name="connsiteY1" fmla="*/ 6350 h 21844"/>
            </a:gdLst>
            <a:ahLst/>
            <a:cxnLst>
              <a:cxn ang="0">
                <a:pos x="connsiteX0" y="connsiteY0"/>
              </a:cxn>
              <a:cxn ang="1">
                <a:pos x="connsiteX1" y="connsiteY1"/>
              </a:cxn>
            </a:cxnLst>
            <a:rect l="l" t="t" r="r" b="b"/>
            <a:pathLst>
              <a:path w="8458200" h="21844">
                <a:moveTo>
                  <a:pt x="6350" y="6350"/>
                </a:moveTo>
                <a:lnTo>
                  <a:pt x="8451849" y="6350"/>
                </a:lnTo>
              </a:path>
            </a:pathLst>
          </a:custGeom>
          <a:ln w="12700">
            <a:solidFill>
              <a:srgbClr val="3958CB">
                <a:alpha val="100000"/>
              </a:srgbClr>
            </a:solidFill>
            <a:prstDash val="sysDot"/>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zh-CN" altLang="en-US"/>
          </a:p>
        </p:txBody>
      </p:sp>
      <p:sp>
        <p:nvSpPr>
          <p:cNvPr id="7" name="矩形 6"/>
          <p:cNvSpPr/>
          <p:nvPr/>
        </p:nvSpPr>
        <p:spPr>
          <a:xfrm>
            <a:off x="1125305" y="3277394"/>
            <a:ext cx="10088252" cy="2598057"/>
          </a:xfrm>
          <a:prstGeom prst="rect">
            <a:avLst/>
          </a:prstGeom>
          <a:solidFill>
            <a:srgbClr val="64C44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descr="7b0a2020202022776f7264617274223a2022220a7d0a"/>
          <p:cNvSpPr/>
          <p:nvPr>
            <p:custDataLst>
              <p:tags r:id="rId1"/>
            </p:custDataLst>
          </p:nvPr>
        </p:nvSpPr>
        <p:spPr>
          <a:xfrm>
            <a:off x="2822575" y="1905635"/>
            <a:ext cx="1607820" cy="521970"/>
          </a:xfrm>
          <a:prstGeom prst="rect">
            <a:avLst/>
          </a:prstGeom>
          <a:noFill/>
          <a:ln>
            <a:noFill/>
          </a:ln>
        </p:spPr>
        <p:txBody>
          <a:bodyPr wrap="none" rtlCol="0" anchor="t">
            <a:spAutoFit/>
          </a:bodyPr>
          <a:p>
            <a:pPr algn="ctr"/>
            <a:r>
              <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rPr>
              <a:t>常用命令</a:t>
            </a:r>
            <a:endParaRPr lang="zh-CN" altLang="en-US" sz="2800" b="1">
              <a:solidFill>
                <a:srgbClr val="D71111"/>
              </a:solidFill>
              <a:effectLst>
                <a:outerShdw dist="76200" dir="16860000" sx="102000" sy="102000" algn="ctr" rotWithShape="0">
                  <a:schemeClr val="tx1">
                    <a:alpha val="11000"/>
                  </a:schemeClr>
                </a:outerShdw>
              </a:effectLst>
              <a:latin typeface="汉仪李国兴行楷简" panose="00020600040101010101" charset="-122"/>
              <a:ea typeface="汉仪李国兴行楷简" panose="00020600040101010101" charset="-122"/>
            </a:endParaRPr>
          </a:p>
        </p:txBody>
      </p:sp>
    </p:spTree>
  </p:cSld>
  <p:clrMapOvr>
    <a:masterClrMapping/>
  </p:clrMapOvr>
  <p:transition spd="slow">
    <p:push/>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commondata" val="eyJoZGlkIjoiMTZkYjg0N2JiYWNhNTQ5NzI1NWQ0NDkwNzA4NjVlODc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11096</Words>
  <Application>WPS 演示</Application>
  <PresentationFormat>自定义</PresentationFormat>
  <Paragraphs>555</Paragraphs>
  <Slides>41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41</vt:i4>
      </vt:variant>
    </vt:vector>
  </HeadingPairs>
  <TitlesOfParts>
    <vt:vector size="55" baseType="lpstr">
      <vt:lpstr>Arial</vt:lpstr>
      <vt:lpstr>宋体</vt:lpstr>
      <vt:lpstr>Wingdings</vt:lpstr>
      <vt:lpstr>微软雅黑</vt:lpstr>
      <vt:lpstr>Arial Unicode MS</vt:lpstr>
      <vt:lpstr>Microsoft YaHei UI</vt:lpstr>
      <vt:lpstr>Times New Roman</vt:lpstr>
      <vt:lpstr>Calibri</vt:lpstr>
      <vt:lpstr>Arial</vt:lpstr>
      <vt:lpstr>方正书宋简体</vt:lpstr>
      <vt:lpstr>汉仪李国兴行楷简</vt:lpstr>
      <vt:lpstr>Arial Unicode MS</vt:lpstr>
      <vt:lpstr>等线</vt:lpstr>
      <vt:lpstr>Office Theme</vt:lpstr>
      <vt:lpstr>PowerPoint 演示文稿</vt:lpstr>
      <vt:lpstr>PowerPoint 演示文稿</vt:lpstr>
      <vt:lpstr>一、项目知识准备</vt:lpstr>
      <vt:lpstr>一、项目知识准备</vt:lpstr>
      <vt:lpstr>PowerPoint 演示文稿</vt:lpstr>
      <vt:lpstr>二、项目设计与准备</vt:lpstr>
      <vt:lpstr>PowerPoint 演示文稿</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三、项目实施</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siri</dc:creator>
  <cp:lastModifiedBy>一一</cp:lastModifiedBy>
  <cp:revision>271</cp:revision>
  <dcterms:created xsi:type="dcterms:W3CDTF">2006-08-16T00:00:00Z</dcterms:created>
  <dcterms:modified xsi:type="dcterms:W3CDTF">2024-03-04T03:29:45Z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B602847B7CEF46DBBE992207A7D2D21A_12</vt:lpwstr>
  </property>
</Properties>
</file>